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9" r:id="rId4"/>
    <p:sldId id="262" r:id="rId5"/>
    <p:sldId id="260" r:id="rId6"/>
    <p:sldId id="272" r:id="rId7"/>
    <p:sldId id="273" r:id="rId8"/>
    <p:sldId id="274" r:id="rId9"/>
    <p:sldId id="275" r:id="rId10"/>
    <p:sldId id="295" r:id="rId11"/>
    <p:sldId id="296"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89207" autoAdjust="0"/>
  </p:normalViewPr>
  <p:slideViewPr>
    <p:cSldViewPr snapToGrid="0">
      <p:cViewPr varScale="1">
        <p:scale>
          <a:sx n="105" d="100"/>
          <a:sy n="105" d="100"/>
        </p:scale>
        <p:origin x="4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AD616-FFF8-4D4C-BDB5-76CCA79A6B6B}" type="datetimeFigureOut">
              <a:rPr lang="en-US" smtClean="0"/>
              <a:t>9/14/2016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6FE15-89F5-4D79-8388-B0D0C0BC0133}" type="slidenum">
              <a:rPr lang="en-US" smtClean="0"/>
              <a:t>‹#›</a:t>
            </a:fld>
            <a:endParaRPr lang="en-US"/>
          </a:p>
        </p:txBody>
      </p:sp>
    </p:spTree>
    <p:extLst>
      <p:ext uri="{BB962C8B-B14F-4D97-AF65-F5344CB8AC3E}">
        <p14:creationId xmlns:p14="http://schemas.microsoft.com/office/powerpoint/2010/main" val="277804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7</a:t>
            </a:fld>
            <a:endParaRPr lang="en-US"/>
          </a:p>
        </p:txBody>
      </p:sp>
    </p:spTree>
    <p:extLst>
      <p:ext uri="{BB962C8B-B14F-4D97-AF65-F5344CB8AC3E}">
        <p14:creationId xmlns:p14="http://schemas.microsoft.com/office/powerpoint/2010/main" val="1243244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3 - </a:t>
            </a:r>
            <a:r>
              <a:rPr lang="en-US" sz="1200" b="0" i="1" u="none" strike="noStrike" dirty="0" smtClean="0">
                <a:effectLst/>
                <a:latin typeface="Arial" panose="020B0604020202020204" pitchFamily="34" charset="0"/>
              </a:rPr>
              <a:t>(Note to MRLWG: In Users Guide add explanation that outputs are included in AoA Study Guidance.)</a:t>
            </a:r>
            <a:endParaRPr lang="en-US" sz="120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25</a:t>
            </a:fld>
            <a:endParaRPr lang="en-US"/>
          </a:p>
        </p:txBody>
      </p:sp>
    </p:spTree>
    <p:extLst>
      <p:ext uri="{BB962C8B-B14F-4D97-AF65-F5344CB8AC3E}">
        <p14:creationId xmlns:p14="http://schemas.microsoft.com/office/powerpoint/2010/main" val="2892474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MRL 2 - </a:t>
            </a:r>
            <a:r>
              <a:rPr lang="en-US" sz="1200" b="0" i="1" u="none" strike="noStrike" dirty="0" smtClean="0">
                <a:solidFill>
                  <a:srgbClr val="FF0000"/>
                </a:solidFill>
                <a:effectLst/>
                <a:latin typeface="Arial" panose="020B0604020202020204" pitchFamily="34" charset="0"/>
              </a:rPr>
              <a:t>(Note to MRLWG: In Users Guide add planning (at this stage a thought exercise) addresses: producibility, critical mfg. processes, STE/SIE, test and demonstration, potential </a:t>
            </a:r>
            <a:r>
              <a:rPr lang="en-US" sz="1200" b="0" i="1" u="none" strike="noStrike" dirty="0" err="1" smtClean="0">
                <a:solidFill>
                  <a:srgbClr val="FF0000"/>
                </a:solidFill>
                <a:effectLst/>
                <a:latin typeface="Arial" panose="020B0604020202020204" pitchFamily="34" charset="0"/>
              </a:rPr>
              <a:t>mfg</a:t>
            </a:r>
            <a:r>
              <a:rPr lang="en-US" sz="1200" b="0" i="1" u="none" strike="noStrike" dirty="0" smtClean="0">
                <a:solidFill>
                  <a:srgbClr val="FF0000"/>
                </a:solidFill>
                <a:effectLst/>
                <a:latin typeface="Arial" panose="020B0604020202020204" pitchFamily="34" charset="0"/>
              </a:rPr>
              <a:t> risks, and potential funding constraints.)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dirty="0" smtClean="0">
                <a:solidFill>
                  <a:srgbClr val="FF0000"/>
                </a:solidFill>
                <a:effectLst/>
                <a:latin typeface="Arial" panose="020B0604020202020204" pitchFamily="34" charset="0"/>
              </a:rPr>
              <a:t>MRL 3 - </a:t>
            </a:r>
            <a:r>
              <a:rPr lang="en-US" sz="1200" b="0" i="1" u="none" strike="noStrike" dirty="0" smtClean="0">
                <a:effectLst/>
                <a:latin typeface="Arial" panose="020B0604020202020204" pitchFamily="34" charset="0"/>
              </a:rPr>
              <a:t>(Note to MRLWG: In Users Guide add that plan includes: type of manufacturing organization, parameters for a make or buy plan, type of resources and </a:t>
            </a:r>
            <a:r>
              <a:rPr lang="en-US" sz="1200" b="0" i="1" u="none" strike="noStrike" dirty="0" err="1" smtClean="0">
                <a:effectLst/>
                <a:latin typeface="Arial" panose="020B0604020202020204" pitchFamily="34" charset="0"/>
              </a:rPr>
              <a:t>mfg</a:t>
            </a:r>
            <a:r>
              <a:rPr lang="en-US" sz="1200" b="0" i="1" u="none" strike="noStrike" dirty="0" smtClean="0">
                <a:effectLst/>
                <a:latin typeface="Arial" panose="020B0604020202020204" pitchFamily="34" charset="0"/>
              </a:rPr>
              <a:t> capability needed, and quantitative and qualitative data requirements.)</a:t>
            </a:r>
            <a:endParaRPr lang="en-US" sz="120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28</a:t>
            </a:fld>
            <a:endParaRPr lang="en-US"/>
          </a:p>
        </p:txBody>
      </p:sp>
    </p:spTree>
    <p:extLst>
      <p:ext uri="{BB962C8B-B14F-4D97-AF65-F5344CB8AC3E}">
        <p14:creationId xmlns:p14="http://schemas.microsoft.com/office/powerpoint/2010/main" val="2937642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MRL 3 - </a:t>
            </a:r>
            <a:r>
              <a:rPr lang="en-US" sz="1200" b="0" i="1" u="none" strike="noStrike" dirty="0" smtClean="0">
                <a:effectLst/>
                <a:latin typeface="Arial" panose="020B0604020202020204" pitchFamily="34" charset="0"/>
              </a:rPr>
              <a:t>(Note to MRLWG: Put this in the Users Guide: Analyze technical maturity and characterization of materials, sources, essential raw materials, special alloys, composite materials, etc. and evaluate vulnerability that could result from the lack of alternatives.) </a:t>
            </a:r>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29</a:t>
            </a:fld>
            <a:endParaRPr lang="en-US"/>
          </a:p>
        </p:txBody>
      </p:sp>
    </p:spTree>
    <p:extLst>
      <p:ext uri="{BB962C8B-B14F-4D97-AF65-F5344CB8AC3E}">
        <p14:creationId xmlns:p14="http://schemas.microsoft.com/office/powerpoint/2010/main" val="3068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3 - </a:t>
            </a:r>
            <a:r>
              <a:rPr lang="en-US" sz="1200" b="0" i="1" u="none" strike="noStrike" dirty="0" smtClean="0">
                <a:effectLst/>
                <a:latin typeface="Arial" panose="020B0604020202020204" pitchFamily="34" charset="0"/>
              </a:rPr>
              <a:t>(Note to MRLWG: In Users Guide add explanation that outputs are included in AoA Study Guidance.) </a:t>
            </a:r>
            <a:endParaRPr lang="en-US" sz="120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10</a:t>
            </a:fld>
            <a:endParaRPr lang="en-US"/>
          </a:p>
        </p:txBody>
      </p:sp>
    </p:spTree>
    <p:extLst>
      <p:ext uri="{BB962C8B-B14F-4D97-AF65-F5344CB8AC3E}">
        <p14:creationId xmlns:p14="http://schemas.microsoft.com/office/powerpoint/2010/main" val="100152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3 - </a:t>
            </a:r>
            <a:r>
              <a:rPr lang="en-US" sz="1200" b="0" i="1" u="none" strike="noStrike" dirty="0" smtClean="0">
                <a:effectLst/>
                <a:latin typeface="Arial" panose="020B0604020202020204" pitchFamily="34" charset="0"/>
              </a:rPr>
              <a:t>(Note to MRLWG: In Users Guide add explanation that outputs are included in AoA Study Guidance.) </a:t>
            </a:r>
            <a:endParaRPr lang="en-US" sz="120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11</a:t>
            </a:fld>
            <a:endParaRPr lang="en-US"/>
          </a:p>
        </p:txBody>
      </p:sp>
    </p:spTree>
    <p:extLst>
      <p:ext uri="{BB962C8B-B14F-4D97-AF65-F5344CB8AC3E}">
        <p14:creationId xmlns:p14="http://schemas.microsoft.com/office/powerpoint/2010/main" val="1005782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MRL 3 - </a:t>
            </a:r>
            <a:r>
              <a:rPr lang="en-US" sz="1200" b="0" i="1" u="none" strike="noStrike" dirty="0" smtClean="0">
                <a:effectLst/>
                <a:latin typeface="Arial" panose="020B0604020202020204" pitchFamily="34" charset="0"/>
              </a:rPr>
              <a:t>(Note to MRLWG: In Users Guide add explanation that outputs are included in AoA Study Guidance.)</a:t>
            </a:r>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12</a:t>
            </a:fld>
            <a:endParaRPr lang="en-US"/>
          </a:p>
        </p:txBody>
      </p:sp>
    </p:spTree>
    <p:extLst>
      <p:ext uri="{BB962C8B-B14F-4D97-AF65-F5344CB8AC3E}">
        <p14:creationId xmlns:p14="http://schemas.microsoft.com/office/powerpoint/2010/main" val="192203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3 - </a:t>
            </a:r>
            <a:r>
              <a:rPr lang="en-US" sz="1200" b="0" i="1" u="none" strike="noStrike" dirty="0" smtClean="0">
                <a:effectLst/>
                <a:latin typeface="Arial" panose="020B0604020202020204" pitchFamily="34" charset="0"/>
              </a:rPr>
              <a:t>(Note to MRLWG: Put this in the Users Guide: Current database/information resource available covering material characteristics and properties based on latest research.)</a:t>
            </a:r>
            <a:endParaRPr lang="en-US" sz="120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15</a:t>
            </a:fld>
            <a:endParaRPr lang="en-US"/>
          </a:p>
        </p:txBody>
      </p:sp>
    </p:spTree>
    <p:extLst>
      <p:ext uri="{BB962C8B-B14F-4D97-AF65-F5344CB8AC3E}">
        <p14:creationId xmlns:p14="http://schemas.microsoft.com/office/powerpoint/2010/main" val="601552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MRL 3 - </a:t>
            </a:r>
            <a:r>
              <a:rPr lang="en-US" sz="1200" b="0" i="1" u="none" strike="noStrike" dirty="0" smtClean="0">
                <a:effectLst/>
                <a:latin typeface="Arial" panose="020B0604020202020204" pitchFamily="34" charset="0"/>
              </a:rPr>
              <a:t>(Note to MRLWG: Put this in the Users Guide: Current database/information resource available covering material sources.) </a:t>
            </a:r>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16</a:t>
            </a:fld>
            <a:endParaRPr lang="en-US"/>
          </a:p>
        </p:txBody>
      </p:sp>
    </p:spTree>
    <p:extLst>
      <p:ext uri="{BB962C8B-B14F-4D97-AF65-F5344CB8AC3E}">
        <p14:creationId xmlns:p14="http://schemas.microsoft.com/office/powerpoint/2010/main" val="1714967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4 - </a:t>
            </a:r>
            <a:r>
              <a:rPr lang="en-US" sz="1200" b="0" i="0" u="none" strike="noStrike" dirty="0" smtClean="0">
                <a:solidFill>
                  <a:srgbClr val="FF0000"/>
                </a:solidFill>
                <a:effectLst/>
                <a:latin typeface="Arial" panose="020B0604020202020204" pitchFamily="34" charset="0"/>
              </a:rPr>
              <a:t>(Note to MRLWG: Put this in the Users Guide: Supply Chain Management policy documents and directives in place to govern program execution.)</a:t>
            </a:r>
          </a:p>
          <a:p>
            <a:endParaRPr lang="en-US" dirty="0"/>
          </a:p>
        </p:txBody>
      </p:sp>
      <p:sp>
        <p:nvSpPr>
          <p:cNvPr id="4" name="Slide Number Placeholder 3"/>
          <p:cNvSpPr>
            <a:spLocks noGrp="1"/>
          </p:cNvSpPr>
          <p:nvPr>
            <p:ph type="sldNum" sz="quarter" idx="10"/>
          </p:nvPr>
        </p:nvSpPr>
        <p:spPr/>
        <p:txBody>
          <a:bodyPr/>
          <a:lstStyle/>
          <a:p>
            <a:fld id="{9A36FE15-89F5-4D79-8388-B0D0C0BC0133}" type="slidenum">
              <a:rPr lang="en-US" smtClean="0"/>
              <a:t>17</a:t>
            </a:fld>
            <a:endParaRPr lang="en-US"/>
          </a:p>
        </p:txBody>
      </p:sp>
    </p:spTree>
    <p:extLst>
      <p:ext uri="{BB962C8B-B14F-4D97-AF65-F5344CB8AC3E}">
        <p14:creationId xmlns:p14="http://schemas.microsoft.com/office/powerpoint/2010/main" val="144182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MRL 3 - </a:t>
            </a:r>
            <a:r>
              <a:rPr lang="en-US" sz="1200" b="0" i="1" u="none" strike="noStrike" dirty="0" smtClean="0">
                <a:effectLst/>
                <a:latin typeface="Arial" panose="020B0604020202020204" pitchFamily="34" charset="0"/>
              </a:rPr>
              <a:t>(Note to MRLWG: Put this in the Users Guide: All Special Handling policy and process documents and directives in place to govern program execution.)</a:t>
            </a:r>
            <a:endParaRPr lang="en-US" sz="1200" b="0" i="0" u="none" strike="noStrike" dirty="0" smtClean="0">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A36FE15-89F5-4D79-8388-B0D0C0BC0133}" type="slidenum">
              <a:rPr lang="en-US" smtClean="0"/>
              <a:t>18</a:t>
            </a:fld>
            <a:endParaRPr lang="en-US"/>
          </a:p>
        </p:txBody>
      </p:sp>
    </p:spTree>
    <p:extLst>
      <p:ext uri="{BB962C8B-B14F-4D97-AF65-F5344CB8AC3E}">
        <p14:creationId xmlns:p14="http://schemas.microsoft.com/office/powerpoint/2010/main" val="4203869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36FE15-89F5-4D79-8388-B0D0C0BC0133}" type="slidenum">
              <a:rPr lang="en-US" smtClean="0"/>
              <a:t>22</a:t>
            </a:fld>
            <a:endParaRPr lang="en-US"/>
          </a:p>
        </p:txBody>
      </p:sp>
    </p:spTree>
    <p:extLst>
      <p:ext uri="{BB962C8B-B14F-4D97-AF65-F5344CB8AC3E}">
        <p14:creationId xmlns:p14="http://schemas.microsoft.com/office/powerpoint/2010/main" val="3434663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C6F5F-9188-4BF5-8AF0-A649B9499A92}"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1745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DB18E-EF46-4450-B422-F05E9DE25784}"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8642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1DF16-8D97-42D8-B232-A7212DB07750}"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6137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8DF97-6648-43BB-A0E2-B11CE3426799}"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02392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6B654-1011-46B9-803F-834BF28F54BC}"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404061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063E50-CA30-4862-88F7-A29E5C6D7924}"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89700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661A31-6837-4F46-BBB8-A248FD5406D8}" type="datetime1">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306836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11B883-352D-4F3B-83AD-F0DDE63781AD}" type="datetime1">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71194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4C5D8-C6BE-45B6-A104-6FD2D0929415}" type="datetime1">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97076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2C995-EDCB-4995-ADCA-155329A94A1D}"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13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30361-021E-4458-9722-339CB8A1C4AA}"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94AE4-F01B-466A-B6D9-CBB21216D2B9}" type="slidenum">
              <a:rPr lang="en-US" smtClean="0"/>
              <a:t>‹#›</a:t>
            </a:fld>
            <a:endParaRPr lang="en-US"/>
          </a:p>
        </p:txBody>
      </p:sp>
    </p:spTree>
    <p:extLst>
      <p:ext uri="{BB962C8B-B14F-4D97-AF65-F5344CB8AC3E}">
        <p14:creationId xmlns:p14="http://schemas.microsoft.com/office/powerpoint/2010/main" val="142269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09728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554480"/>
            <a:ext cx="78867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73F7B-FA6C-49D6-84C7-3AFDA2A6CD16}" type="datetime1">
              <a:rPr lang="en-US" smtClean="0"/>
              <a:t>9/14/2016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94AE4-F01B-466A-B6D9-CBB21216D2B9}" type="slidenum">
              <a:rPr lang="en-US" smtClean="0"/>
              <a:t>‹#›</a:t>
            </a:fld>
            <a:endParaRPr lang="en-US"/>
          </a:p>
        </p:txBody>
      </p:sp>
    </p:spTree>
    <p:extLst>
      <p:ext uri="{BB962C8B-B14F-4D97-AF65-F5344CB8AC3E}">
        <p14:creationId xmlns:p14="http://schemas.microsoft.com/office/powerpoint/2010/main" val="214416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[Team Name]</a:t>
            </a:r>
            <a:br>
              <a:rPr lang="en-US" dirty="0" smtClean="0"/>
            </a:br>
            <a:r>
              <a:rPr lang="en-US" sz="2700" dirty="0" smtClean="0"/>
              <a:t>(e.g. ESH)</a:t>
            </a:r>
            <a:endParaRPr lang="en-US" sz="2700" dirty="0"/>
          </a:p>
        </p:txBody>
      </p:sp>
      <p:sp>
        <p:nvSpPr>
          <p:cNvPr id="3" name="Subtitle 2"/>
          <p:cNvSpPr>
            <a:spLocks noGrp="1"/>
          </p:cNvSpPr>
          <p:nvPr>
            <p:ph type="subTitle" idx="1"/>
          </p:nvPr>
        </p:nvSpPr>
        <p:spPr/>
        <p:txBody>
          <a:bodyPr/>
          <a:lstStyle/>
          <a:p>
            <a:r>
              <a:rPr lang="en-US" dirty="0" smtClean="0"/>
              <a:t>Team Lead</a:t>
            </a:r>
            <a:endParaRPr lang="en-US" dirty="0"/>
          </a:p>
        </p:txBody>
      </p:sp>
      <p:sp>
        <p:nvSpPr>
          <p:cNvPr id="4" name="Slide Number Placeholder 3"/>
          <p:cNvSpPr>
            <a:spLocks noGrp="1"/>
          </p:cNvSpPr>
          <p:nvPr>
            <p:ph type="sldNum" sz="quarter" idx="12"/>
          </p:nvPr>
        </p:nvSpPr>
        <p:spPr/>
        <p:txBody>
          <a:bodyPr/>
          <a:lstStyle/>
          <a:p>
            <a:fld id="{CA894AE4-F01B-466A-B6D9-CBB21216D2B9}" type="slidenum">
              <a:rPr lang="en-US" smtClean="0"/>
              <a:t>1</a:t>
            </a:fld>
            <a:endParaRPr lang="en-US"/>
          </a:p>
        </p:txBody>
      </p:sp>
    </p:spTree>
    <p:extLst>
      <p:ext uri="{BB962C8B-B14F-4D97-AF65-F5344CB8AC3E}">
        <p14:creationId xmlns:p14="http://schemas.microsoft.com/office/powerpoint/2010/main" val="108955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B.2 Design Maturity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0915630"/>
              </p:ext>
            </p:extLst>
          </p:nvPr>
        </p:nvGraphicFramePr>
        <p:xfrm>
          <a:off x="228600" y="1554480"/>
          <a:ext cx="8686800" cy="4561205"/>
        </p:xfrm>
        <a:graphic>
          <a:graphicData uri="http://schemas.openxmlformats.org/drawingml/2006/table">
            <a:tbl>
              <a:tblPr firstRow="1" bandRow="1">
                <a:tableStyleId>{5940675A-B579-460E-94D1-54222C63F5DA}</a:tableStyleId>
              </a:tblPr>
              <a:tblGrid>
                <a:gridCol w="2171700"/>
                <a:gridCol w="2171700"/>
                <a:gridCol w="2171700"/>
                <a:gridCol w="217170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Manufacturing research opportunities identified.</a:t>
                      </a:r>
                    </a:p>
                  </a:txBody>
                  <a:tcPr marL="45720" marR="9525" marT="9525" marB="0"/>
                </a:tc>
                <a:tc>
                  <a:txBody>
                    <a:bodyPr/>
                    <a:lstStyle/>
                    <a:p>
                      <a:pPr algn="l" fontAlgn="t"/>
                      <a:r>
                        <a:rPr lang="en-US" sz="1000" b="0" i="0" u="none" strike="noStrike" dirty="0">
                          <a:effectLst/>
                          <a:latin typeface="+mn-lt"/>
                        </a:rPr>
                        <a:t>Applications defined. Broad performance goals identified that may drive manufacturing options.  </a:t>
                      </a:r>
                    </a:p>
                  </a:txBody>
                  <a:tcPr marL="45720" marR="9525" marT="9525" marB="0"/>
                </a:tc>
                <a:tc>
                  <a:txBody>
                    <a:bodyPr/>
                    <a:lstStyle/>
                    <a:p>
                      <a:pPr algn="l" fontAlgn="t"/>
                      <a:r>
                        <a:rPr lang="en-US" sz="1000" b="0" i="0" u="none" strike="noStrike" dirty="0">
                          <a:effectLst/>
                          <a:latin typeface="+mn-lt"/>
                        </a:rPr>
                        <a:t>Top level performance requirements defined.  Trade-offs in design options assessed based on experiments. Product lifecycle and technical requirements evaluated.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smtClean="0">
                          <a:solidFill>
                            <a:srgbClr val="FF0000"/>
                          </a:solidFill>
                          <a:effectLst/>
                          <a:latin typeface="+mn-lt"/>
                        </a:rPr>
                        <a:t>Survey </a:t>
                      </a:r>
                      <a:r>
                        <a:rPr lang="en-US" sz="1000" b="0" i="0" u="none" strike="noStrike" dirty="0">
                          <a:solidFill>
                            <a:srgbClr val="FF0000"/>
                          </a:solidFill>
                          <a:effectLst/>
                          <a:latin typeface="+mn-lt"/>
                        </a:rPr>
                        <a:t>IB research for opportunities and knowledge to make informed decisions on future manufacturing requirements for potential designs.                              </a:t>
                      </a:r>
                      <a:r>
                        <a:rPr lang="en-US" sz="1000" b="0" i="0" u="none" strike="noStrike" dirty="0">
                          <a:solidFill>
                            <a:srgbClr val="008000"/>
                          </a:solidFill>
                          <a:effectLst/>
                          <a:latin typeface="+mn-lt"/>
                        </a:rPr>
                        <a:t>Manufacturing is included in the design process.                                        </a:t>
                      </a:r>
                      <a:r>
                        <a:rPr lang="en-US" sz="1000" b="0" i="0" u="none" strike="noStrike" dirty="0">
                          <a:solidFill>
                            <a:srgbClr val="800080"/>
                          </a:solidFill>
                          <a:effectLst/>
                          <a:latin typeface="+mn-lt"/>
                        </a:rPr>
                        <a:t>Manufacturing research opportunities identified.</a:t>
                      </a:r>
                      <a:r>
                        <a:rPr lang="en-US" sz="1000" b="0" i="0" u="none" strike="noStrike" dirty="0">
                          <a:solidFill>
                            <a:srgbClr val="008000"/>
                          </a:solidFill>
                          <a:effectLst/>
                          <a:latin typeface="+mn-lt"/>
                        </a:rPr>
                        <a:t>                                         </a:t>
                      </a:r>
                      <a:r>
                        <a:rPr lang="en-US" sz="1000" b="0" i="0" u="none" strike="noStrike" dirty="0">
                          <a:solidFill>
                            <a:srgbClr val="993300"/>
                          </a:solidFill>
                          <a:effectLst/>
                          <a:latin typeface="+mn-lt"/>
                        </a:rPr>
                        <a:t>Similarities to and differences from previously produced specified designs identified.</a:t>
                      </a:r>
                      <a:endParaRPr lang="en-US" sz="1000" b="0" i="0" u="none" strike="noStrike" dirty="0">
                        <a:effectLst/>
                        <a:latin typeface="+mn-lt"/>
                      </a:endParaRPr>
                    </a:p>
                  </a:txBody>
                  <a:tcPr marL="45720" marR="0" marT="0" marB="0"/>
                </a:tc>
                <a:tc>
                  <a:txBody>
                    <a:bodyPr/>
                    <a:lstStyle/>
                    <a:p>
                      <a:pPr algn="l" fontAlgn="t"/>
                      <a:r>
                        <a:rPr lang="en-US" sz="1000" b="0" i="0" u="none" strike="sngStrike" dirty="0" smtClean="0">
                          <a:solidFill>
                            <a:srgbClr val="FF0000"/>
                          </a:solidFill>
                          <a:effectLst/>
                          <a:latin typeface="+mn-lt"/>
                        </a:rPr>
                        <a:t>Applications </a:t>
                      </a:r>
                      <a:r>
                        <a:rPr lang="en-US" sz="1000" b="0" i="0" u="none" strike="sngStrike" dirty="0">
                          <a:solidFill>
                            <a:srgbClr val="FF0000"/>
                          </a:solidFill>
                          <a:effectLst/>
                          <a:latin typeface="+mn-lt"/>
                        </a:rPr>
                        <a:t>defined.</a:t>
                      </a:r>
                      <a:r>
                        <a:rPr lang="en-US" sz="1000" b="0" i="0" u="none" strike="noStrike" dirty="0">
                          <a:solidFill>
                            <a:srgbClr val="FF0000"/>
                          </a:solidFill>
                          <a:effectLst/>
                          <a:latin typeface="+mn-lt"/>
                        </a:rPr>
                        <a:t>  </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Future manufacturing, lifecycle, and technical requirements </a:t>
                      </a:r>
                      <a:r>
                        <a:rPr lang="en-US" sz="1000" b="0" i="0" u="none" strike="noStrike" dirty="0" smtClean="0">
                          <a:solidFill>
                            <a:srgbClr val="FF0000"/>
                          </a:solidFill>
                          <a:effectLst/>
                          <a:latin typeface="+mn-lt"/>
                        </a:rPr>
                        <a:t>identified </a:t>
                      </a:r>
                      <a:r>
                        <a:rPr lang="en-US" sz="1000" b="0" i="0" u="none" strike="noStrike" dirty="0">
                          <a:solidFill>
                            <a:srgbClr val="FF0000"/>
                          </a:solidFill>
                          <a:effectLst/>
                          <a:latin typeface="+mn-lt"/>
                        </a:rPr>
                        <a:t>for design options. Broad performance goals identified </a:t>
                      </a:r>
                      <a:r>
                        <a:rPr lang="en-US" sz="1000" b="0" i="0" u="none" strike="sngStrike" dirty="0">
                          <a:solidFill>
                            <a:srgbClr val="FF0000"/>
                          </a:solidFill>
                          <a:effectLst/>
                          <a:latin typeface="+mn-lt"/>
                        </a:rPr>
                        <a:t>that may drive manufacturing options</a:t>
                      </a:r>
                      <a:r>
                        <a:rPr lang="en-US" sz="1000" b="0" i="0" u="none" strike="noStrike" dirty="0">
                          <a:solidFill>
                            <a:srgbClr val="FF0000"/>
                          </a:solidFill>
                          <a:effectLst/>
                          <a:latin typeface="+mn-lt"/>
                        </a:rPr>
                        <a:t>.                                        </a:t>
                      </a:r>
                      <a:r>
                        <a:rPr lang="en-US" sz="1000" b="0" i="0" u="none" strike="noStrike" dirty="0">
                          <a:solidFill>
                            <a:srgbClr val="008000"/>
                          </a:solidFill>
                          <a:effectLst/>
                          <a:latin typeface="+mn-lt"/>
                        </a:rPr>
                        <a:t>Assess manufacturing readiness objectives.                                        </a:t>
                      </a:r>
                      <a:r>
                        <a:rPr lang="en-US" sz="1000" b="0" i="0" u="none" strike="noStrike" dirty="0">
                          <a:solidFill>
                            <a:srgbClr val="800080"/>
                          </a:solidFill>
                          <a:effectLst/>
                          <a:latin typeface="+mn-lt"/>
                        </a:rPr>
                        <a:t>Manufacturing technology </a:t>
                      </a:r>
                      <a:r>
                        <a:rPr lang="en-US" sz="1000" b="0" i="0" u="none" strike="noStrike" dirty="0" smtClean="0">
                          <a:solidFill>
                            <a:srgbClr val="800080"/>
                          </a:solidFill>
                          <a:effectLst/>
                          <a:latin typeface="+mn-lt"/>
                        </a:rPr>
                        <a:t>applications </a:t>
                      </a:r>
                      <a:r>
                        <a:rPr lang="en-US" sz="1000" b="0" i="0" u="none" strike="noStrike" dirty="0">
                          <a:solidFill>
                            <a:srgbClr val="800080"/>
                          </a:solidFill>
                          <a:effectLst/>
                          <a:latin typeface="+mn-lt"/>
                        </a:rPr>
                        <a:t>defined.  Broad performance goals identified that may drive manufacturing options.                                         </a:t>
                      </a:r>
                      <a:r>
                        <a:rPr lang="en-US" sz="1000" b="0" i="0" u="none" strike="noStrike" dirty="0">
                          <a:solidFill>
                            <a:srgbClr val="993300"/>
                          </a:solidFill>
                          <a:effectLst/>
                          <a:latin typeface="+mn-lt"/>
                        </a:rPr>
                        <a:t>Expand research for design similarities to include other products from other industries.</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Top </a:t>
                      </a:r>
                      <a:r>
                        <a:rPr lang="en-US" sz="1000" b="0" i="0" u="none" strike="noStrike" dirty="0">
                          <a:solidFill>
                            <a:srgbClr val="FF0000"/>
                          </a:solidFill>
                          <a:effectLst/>
                          <a:latin typeface="+mn-lt"/>
                        </a:rPr>
                        <a:t>level performance, lifecycle, and technical requirements defined and evaluated. Design options assessed for maturity</a:t>
                      </a:r>
                      <a:r>
                        <a:rPr lang="en-US" sz="1000" b="0" i="0" u="none" strike="noStrike" dirty="0" smtClean="0">
                          <a:solidFill>
                            <a:srgbClr val="FF0000"/>
                          </a:solidFill>
                          <a:effectLst/>
                          <a:latin typeface="+mn-lt"/>
                        </a:rPr>
                        <a:t>.</a:t>
                      </a:r>
                    </a:p>
                    <a:p>
                      <a:pPr algn="l" fontAlgn="t"/>
                      <a:r>
                        <a:rPr lang="en-US" sz="1000" b="0" i="0" u="none" strike="noStrike" dirty="0" smtClean="0">
                          <a:solidFill>
                            <a:srgbClr val="800080"/>
                          </a:solidFill>
                          <a:effectLst/>
                          <a:latin typeface="+mn-lt"/>
                        </a:rPr>
                        <a:t>Top </a:t>
                      </a:r>
                      <a:r>
                        <a:rPr lang="en-US" sz="1000" b="0" i="0" u="none" strike="noStrike" dirty="0">
                          <a:solidFill>
                            <a:srgbClr val="800080"/>
                          </a:solidFill>
                          <a:effectLst/>
                          <a:latin typeface="+mn-lt"/>
                        </a:rPr>
                        <a:t>level manufacturing technology performance requirements defined.  Trade-offs in design options assessed based on experiments. Product lifecycle and technical requirements evaluated.  </a:t>
                      </a:r>
                      <a:r>
                        <a:rPr lang="en-US" sz="1000" b="0" i="0" u="none" strike="noStrike" dirty="0">
                          <a:solidFill>
                            <a:srgbClr val="993300"/>
                          </a:solidFill>
                          <a:effectLst/>
                          <a:latin typeface="+mn-lt"/>
                        </a:rPr>
                        <a:t>Note identified aspects of design without similarity to known products.</a:t>
                      </a:r>
                      <a:endParaRPr lang="en-US" sz="1000" b="0" i="0" u="none" strike="noStrike" dirty="0">
                        <a:effectLst/>
                        <a:latin typeface="+mn-lt"/>
                      </a:endParaRP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Survey conducted of research for manufacturing requirements and opportunities to support future designs.</a:t>
                      </a:r>
                    </a:p>
                  </a:txBody>
                  <a:tcPr marL="45720" marR="0" marT="0" marB="0"/>
                </a:tc>
                <a:tc>
                  <a:txBody>
                    <a:bodyPr/>
                    <a:lstStyle/>
                    <a:p>
                      <a:pPr algn="l" fontAlgn="t"/>
                      <a:r>
                        <a:rPr lang="en-US" sz="1000" b="0" i="0" u="none" strike="noStrike">
                          <a:effectLst/>
                          <a:latin typeface="+mn-lt"/>
                        </a:rPr>
                        <a:t>Manufacturing, lifecycle, and technical requirements idenfied for design options to include designs or applications from other industries. Broad performance goals identified.</a:t>
                      </a:r>
                    </a:p>
                  </a:txBody>
                  <a:tcPr marL="45720" marR="0" marT="0" marB="0"/>
                </a:tc>
                <a:tc>
                  <a:txBody>
                    <a:bodyPr/>
                    <a:lstStyle/>
                    <a:p>
                      <a:pPr algn="l" fontAlgn="t"/>
                      <a:r>
                        <a:rPr lang="en-US" sz="1000" b="0" i="0" u="none" strike="noStrike" dirty="0">
                          <a:effectLst/>
                          <a:latin typeface="+mn-lt"/>
                        </a:rPr>
                        <a:t>Top level performance, lifecycle, and technical requirements defined and evaluated.                                          Identify aspects of design without similarity to known products.</a:t>
                      </a:r>
                      <a:br>
                        <a:rPr lang="en-US" sz="1000" b="0" i="0" u="none" strike="noStrike" dirty="0">
                          <a:effectLst/>
                          <a:latin typeface="+mn-lt"/>
                        </a:rPr>
                      </a:br>
                      <a:r>
                        <a:rPr lang="en-US" sz="1000" b="0" i="0" u="none" strike="noStrike" dirty="0">
                          <a:effectLst/>
                          <a:latin typeface="+mn-lt"/>
                        </a:rPr>
                        <a:t/>
                      </a:r>
                      <a:br>
                        <a:rPr lang="en-US" sz="1000" b="0" i="0" u="none" strike="noStrike" dirty="0">
                          <a:effectLst/>
                          <a:latin typeface="+mn-lt"/>
                        </a:rPr>
                      </a:b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endParaRPr lang="en-US" sz="1000" dirty="0">
                        <a:latin typeface="+mn-lt"/>
                      </a:endParaRPr>
                    </a:p>
                  </a:txBody>
                  <a:tcPr marL="45720"/>
                </a:tc>
                <a:tc>
                  <a:txBody>
                    <a:bodyPr/>
                    <a:lstStyle/>
                    <a:p>
                      <a:endParaRPr lang="en-US" sz="1000">
                        <a:latin typeface="+mn-lt"/>
                      </a:endParaRPr>
                    </a:p>
                  </a:txBody>
                  <a:tcPr marL="45720"/>
                </a:tc>
                <a:tc>
                  <a:txBody>
                    <a:bodyPr/>
                    <a:lstStyle/>
                    <a:p>
                      <a:endParaRPr lang="en-US" sz="1000" dirty="0">
                        <a:latin typeface="+mn-lt"/>
                      </a:endParaRPr>
                    </a:p>
                  </a:txBody>
                  <a:tcPr marL="4572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10</a:t>
            </a:fld>
            <a:endParaRPr lang="en-US"/>
          </a:p>
        </p:txBody>
      </p:sp>
    </p:spTree>
    <p:extLst>
      <p:ext uri="{BB962C8B-B14F-4D97-AF65-F5344CB8AC3E}">
        <p14:creationId xmlns:p14="http://schemas.microsoft.com/office/powerpoint/2010/main" val="354666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B.2 Design Maturity </a:t>
            </a:r>
            <a:r>
              <a:rPr lang="en-US" sz="2800" b="1" dirty="0" smtClean="0"/>
              <a:t>(cont.)</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1321664"/>
              </p:ext>
            </p:extLst>
          </p:nvPr>
        </p:nvGraphicFramePr>
        <p:xfrm>
          <a:off x="228600" y="1554480"/>
          <a:ext cx="7223760" cy="3560445"/>
        </p:xfrm>
        <a:graphic>
          <a:graphicData uri="http://schemas.openxmlformats.org/drawingml/2006/table">
            <a:tbl>
              <a:tblPr firstRow="1" bandRow="1">
                <a:tableStyleId>{5940675A-B579-460E-94D1-54222C63F5DA}</a:tableStyleId>
              </a:tblPr>
              <a:tblGrid>
                <a:gridCol w="3611880"/>
                <a:gridCol w="361188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SEP and Test and Evaluation Strategy recognize the need for the establishment/validation of manufacturing capability and management of manufacturing risk for the product lifecycle.  Initial potential Key Performance Parameters (KPPs) identified for preferred systems concept.  System characteristics and measures to support required capabilities identified.  Form, fit, and function constraints identified and manufacturing capabilities identified for preferred systems concepts.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r>
                        <a:rPr lang="en-US" sz="1000" dirty="0" smtClean="0">
                          <a:latin typeface="+mn-lt"/>
                        </a:rPr>
                        <a:t>Change</a:t>
                      </a:r>
                      <a:r>
                        <a:rPr lang="en-US" sz="1000" baseline="0" dirty="0" smtClean="0">
                          <a:latin typeface="+mn-lt"/>
                        </a:rPr>
                        <a:t> order of criteria.</a:t>
                      </a:r>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smtClean="0">
                          <a:effectLst/>
                          <a:latin typeface="+mn-lt"/>
                        </a:rPr>
                        <a:t>Form, fit, and function constraints identified and manufacturing capabilities identified for preferred system concepts. SEP and Test and Evaluation Strategy recognize the need for the establishment/ validation of manufacturing capability and management of manufacturing risk for the product lifecycle.  Initial potential Key Performance Parameters (KPPs) identified for preferred systems concept.  System characteristics and measures to support required capabilities identified</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endParaRPr lang="en-US" sz="1000" dirty="0">
                        <a:latin typeface="+mn-lt"/>
                      </a:endParaRPr>
                    </a:p>
                  </a:txBody>
                  <a:tcPr marL="4572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11</a:t>
            </a:fld>
            <a:endParaRPr lang="en-US"/>
          </a:p>
        </p:txBody>
      </p:sp>
    </p:spTree>
    <p:extLst>
      <p:ext uri="{BB962C8B-B14F-4D97-AF65-F5344CB8AC3E}">
        <p14:creationId xmlns:p14="http://schemas.microsoft.com/office/powerpoint/2010/main" val="2307758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C.1 Production </a:t>
            </a:r>
            <a:r>
              <a:rPr lang="en-US" b="1" dirty="0"/>
              <a:t>Cost </a:t>
            </a:r>
            <a:r>
              <a:rPr lang="en-US" b="1" dirty="0" smtClean="0"/>
              <a:t>Knowledge</a:t>
            </a:r>
            <a:br>
              <a:rPr lang="en-US" b="1" dirty="0" smtClean="0"/>
            </a:br>
            <a:r>
              <a:rPr lang="en-US" sz="2800" b="1" dirty="0" smtClean="0"/>
              <a:t>(</a:t>
            </a:r>
            <a:r>
              <a:rPr lang="en-US" sz="2800" b="1" dirty="0"/>
              <a:t>Cost modeling)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554256"/>
              </p:ext>
            </p:extLst>
          </p:nvPr>
        </p:nvGraphicFramePr>
        <p:xfrm>
          <a:off x="228600" y="1554480"/>
          <a:ext cx="8686800" cy="42564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Cost model approach defined.</a:t>
                      </a:r>
                    </a:p>
                  </a:txBody>
                  <a:tcPr marL="45720" marR="9525" marT="9525" marB="0"/>
                </a:tc>
                <a:tc>
                  <a:txBody>
                    <a:bodyPr/>
                    <a:lstStyle/>
                    <a:p>
                      <a:pPr algn="l" fontAlgn="t"/>
                      <a:r>
                        <a:rPr lang="en-US" sz="1000" b="0" i="0" u="none" strike="noStrike" dirty="0">
                          <a:effectLst/>
                          <a:latin typeface="+mn-lt"/>
                        </a:rPr>
                        <a:t>Initial cost targets and risks identified. High level process chart model developed. Technology cost models developed for new process steps and materials based on experiments.</a:t>
                      </a:r>
                    </a:p>
                  </a:txBody>
                  <a:tcPr marL="45720" marR="9525" marT="9525" marB="0"/>
                </a:tc>
                <a:tc>
                  <a:txBody>
                    <a:bodyPr/>
                    <a:lstStyle/>
                    <a:p>
                      <a:pPr algn="l" fontAlgn="t"/>
                      <a:r>
                        <a:rPr lang="en-US" sz="1000" b="0" i="0" u="none" strike="noStrike" dirty="0">
                          <a:effectLst/>
                          <a:latin typeface="+mn-lt"/>
                        </a:rPr>
                        <a:t>Manufacturing, material and special requirement cost drivers identified.   Detailed process chart cost models driven by process variables.  Cost driver uncertainty quantified.</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Parametric costs for manufacturing and quality cost estimates identified.     </a:t>
                      </a:r>
                      <a:r>
                        <a:rPr lang="en-US" sz="1000" b="0" i="0" u="none" strike="noStrike" dirty="0">
                          <a:solidFill>
                            <a:srgbClr val="008000"/>
                          </a:solidFill>
                          <a:effectLst/>
                          <a:latin typeface="+mn-lt"/>
                        </a:rPr>
                        <a:t>Evaluate the CAPE parametric costs inputs</a:t>
                      </a:r>
                      <a:r>
                        <a:rPr lang="en-US" sz="1000" b="0" i="0" u="none" strike="noStrike" dirty="0">
                          <a:solidFill>
                            <a:srgbClr val="FF0000"/>
                          </a:solidFill>
                          <a:effectLst/>
                          <a:latin typeface="+mn-lt"/>
                        </a:rPr>
                        <a:t>.                                          </a:t>
                      </a:r>
                      <a:r>
                        <a:rPr lang="en-US" sz="1000" b="0" i="0" u="none" strike="noStrike" dirty="0">
                          <a:solidFill>
                            <a:srgbClr val="800080"/>
                          </a:solidFill>
                          <a:effectLst/>
                          <a:latin typeface="+mn-lt"/>
                        </a:rPr>
                        <a:t>Production cost projection guidance and process instructions available as directives and reference material.</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effectLst/>
                          <a:latin typeface="+mn-lt"/>
                        </a:rPr>
                        <a:t>Cost model approach defined.         </a:t>
                      </a:r>
                      <a:r>
                        <a:rPr lang="en-US" sz="1000" b="0" i="0" u="none" strike="noStrike" dirty="0">
                          <a:solidFill>
                            <a:srgbClr val="000080"/>
                          </a:solidFill>
                          <a:effectLst/>
                          <a:latin typeface="+mn-lt"/>
                        </a:rPr>
                        <a:t> Rough process map created.</a:t>
                      </a:r>
                      <a:r>
                        <a:rPr lang="en-US" sz="1000" b="0" i="0" u="none" strike="noStrike" dirty="0">
                          <a:effectLst/>
                          <a:latin typeface="+mn-lt"/>
                        </a:rPr>
                        <a:t>             </a:t>
                      </a:r>
                      <a:r>
                        <a:rPr lang="en-US" sz="1000" b="0" i="0" u="none" strike="noStrike" dirty="0">
                          <a:solidFill>
                            <a:srgbClr val="FF0000"/>
                          </a:solidFill>
                          <a:effectLst/>
                          <a:latin typeface="+mn-lt"/>
                        </a:rPr>
                        <a:t>Cost model approach defined. </a:t>
                      </a:r>
                      <a:r>
                        <a:rPr lang="en-US" sz="1000" b="0" i="0" u="none" strike="noStrike" dirty="0">
                          <a:effectLst/>
                          <a:latin typeface="+mn-lt"/>
                        </a:rPr>
                        <a:t/>
                      </a:r>
                      <a:br>
                        <a:rPr lang="en-US" sz="1000" b="0" i="0" u="none" strike="noStrike" dirty="0">
                          <a:effectLst/>
                          <a:latin typeface="+mn-lt"/>
                        </a:rPr>
                      </a:br>
                      <a:r>
                        <a:rPr lang="en-US" sz="1000" b="0" i="0" u="none" strike="noStrike" dirty="0">
                          <a:solidFill>
                            <a:srgbClr val="FF0000"/>
                          </a:solidFill>
                          <a:effectLst/>
                          <a:latin typeface="+mn-lt"/>
                        </a:rPr>
                        <a:t>Initial cost targets and risks identified. </a:t>
                      </a:r>
                      <a:br>
                        <a:rPr lang="en-US" sz="1000" b="0" i="0" u="none" strike="noStrike" dirty="0">
                          <a:solidFill>
                            <a:srgbClr val="FF0000"/>
                          </a:solidFill>
                          <a:effectLst/>
                          <a:latin typeface="+mn-lt"/>
                        </a:rPr>
                      </a:br>
                      <a:r>
                        <a:rPr lang="en-US" sz="1000" b="0" i="0" u="none" strike="noStrike" dirty="0">
                          <a:solidFill>
                            <a:srgbClr val="800080"/>
                          </a:solidFill>
                          <a:effectLst/>
                          <a:latin typeface="+mn-lt"/>
                        </a:rPr>
                        <a:t>Cost model approach defined. Rough process map created. </a:t>
                      </a:r>
                      <a:r>
                        <a:rPr lang="en-US" sz="1000" b="0" i="0" u="none" strike="noStrike" dirty="0">
                          <a:solidFill>
                            <a:srgbClr val="0066CC"/>
                          </a:solidFill>
                          <a:effectLst/>
                          <a:latin typeface="+mn-lt"/>
                        </a:rPr>
                        <a:t> </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High </a:t>
                      </a:r>
                      <a:r>
                        <a:rPr lang="en-US" sz="1000" b="0" i="0" u="none" strike="noStrike" dirty="0">
                          <a:solidFill>
                            <a:srgbClr val="FF0000"/>
                          </a:solidFill>
                          <a:effectLst/>
                          <a:latin typeface="+mn-lt"/>
                        </a:rPr>
                        <a:t>level process chart model developed. </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Cost models developed for process steps and materials.</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Manufacturing cost estimates for potential solutions evaluated and results provided for study guidance. </a:t>
                      </a: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Cost Models include </a:t>
                      </a:r>
                      <a:r>
                        <a:rPr lang="en-US" sz="1000" b="0" i="0" u="none" strike="noStrike" dirty="0">
                          <a:effectLst/>
                          <a:latin typeface="+mn-lt"/>
                        </a:rPr>
                        <a:t>Manufacturing, material</a:t>
                      </a:r>
                      <a:r>
                        <a:rPr lang="en-US" sz="1000" b="0" i="0" u="none" strike="noStrike" dirty="0">
                          <a:solidFill>
                            <a:srgbClr val="FF0000"/>
                          </a:solidFill>
                          <a:effectLst/>
                          <a:latin typeface="+mn-lt"/>
                        </a:rPr>
                        <a:t>s,</a:t>
                      </a:r>
                      <a:r>
                        <a:rPr lang="en-US" sz="1000" b="0" i="0" u="none" strike="noStrike" dirty="0">
                          <a:effectLst/>
                          <a:latin typeface="+mn-lt"/>
                        </a:rPr>
                        <a:t> and special requirement</a:t>
                      </a:r>
                      <a:r>
                        <a:rPr lang="en-US" sz="1000" b="0" i="0" u="none" strike="noStrike" dirty="0">
                          <a:solidFill>
                            <a:srgbClr val="FF0000"/>
                          </a:solidFill>
                          <a:effectLst/>
                          <a:latin typeface="+mn-lt"/>
                        </a:rPr>
                        <a:t>s</a:t>
                      </a:r>
                      <a:r>
                        <a:rPr lang="en-US" sz="1000" b="0" i="0" u="none" strike="noStrike" dirty="0">
                          <a:effectLst/>
                          <a:latin typeface="+mn-lt"/>
                        </a:rPr>
                        <a:t> cost drivers </a:t>
                      </a:r>
                      <a:r>
                        <a:rPr lang="en-US" sz="1000" b="0" i="0" u="none" strike="sngStrike" dirty="0">
                          <a:effectLst/>
                          <a:latin typeface="+mn-lt"/>
                        </a:rPr>
                        <a:t>identified</a:t>
                      </a:r>
                      <a:r>
                        <a:rPr lang="en-US" sz="1000" b="0" i="0" u="none" strike="noStrike" dirty="0">
                          <a:effectLst/>
                          <a:latin typeface="+mn-lt"/>
                        </a:rPr>
                        <a:t>.   Detailed process chart cost models driven by process variables. Cost driver uncertaint</a:t>
                      </a:r>
                      <a:r>
                        <a:rPr lang="en-US" sz="1000" b="0" i="0" u="none" strike="noStrike" dirty="0">
                          <a:solidFill>
                            <a:srgbClr val="FF0000"/>
                          </a:solidFill>
                          <a:effectLst/>
                          <a:latin typeface="+mn-lt"/>
                        </a:rPr>
                        <a:t>ies</a:t>
                      </a:r>
                      <a:r>
                        <a:rPr lang="en-US" sz="1000" b="0" i="0" u="none" strike="noStrike" dirty="0">
                          <a:effectLst/>
                          <a:latin typeface="+mn-lt"/>
                        </a:rPr>
                        <a:t> quantified.</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Parametric costs for manufacturing and quality cost estimates identified.</a:t>
                      </a:r>
                    </a:p>
                  </a:txBody>
                  <a:tcPr marL="45720" marR="0" marT="0" marB="0"/>
                </a:tc>
                <a:tc>
                  <a:txBody>
                    <a:bodyPr/>
                    <a:lstStyle/>
                    <a:p>
                      <a:pPr algn="l" fontAlgn="t"/>
                      <a:r>
                        <a:rPr lang="en-US" sz="1000" b="0" i="0" u="none" strike="noStrike">
                          <a:effectLst/>
                          <a:latin typeface="+mn-lt"/>
                        </a:rPr>
                        <a:t>Rough process map created.</a:t>
                      </a:r>
                      <a:br>
                        <a:rPr lang="en-US" sz="1000" b="0" i="0" u="none" strike="noStrike">
                          <a:effectLst/>
                          <a:latin typeface="+mn-lt"/>
                        </a:rPr>
                      </a:br>
                      <a:r>
                        <a:rPr lang="en-US" sz="1000" b="0" i="0" u="none" strike="noStrike">
                          <a:effectLst/>
                          <a:latin typeface="+mn-lt"/>
                        </a:rPr>
                        <a:t>Cost model defined with initial cost targets and risks identified.</a:t>
                      </a:r>
                      <a:r>
                        <a:rPr lang="en-US" sz="1000" b="0" i="0" u="none" strike="noStrike">
                          <a:solidFill>
                            <a:srgbClr val="0066CC"/>
                          </a:solidFill>
                          <a:effectLst/>
                          <a:latin typeface="+mn-lt"/>
                        </a:rPr>
                        <a:t> </a:t>
                      </a:r>
                      <a:endParaRPr lang="en-US" sz="1000" b="0" i="0" u="none" strike="noStrike">
                        <a:effectLst/>
                        <a:latin typeface="+mn-lt"/>
                      </a:endParaRPr>
                    </a:p>
                  </a:txBody>
                  <a:tcPr marL="45720" marR="0" marT="0" marB="0"/>
                </a:tc>
                <a:tc>
                  <a:txBody>
                    <a:bodyPr/>
                    <a:lstStyle/>
                    <a:p>
                      <a:pPr algn="l" fontAlgn="t"/>
                      <a:r>
                        <a:rPr lang="en-US" sz="1000" b="0" i="0" u="none" strike="noStrike" dirty="0">
                          <a:effectLst/>
                          <a:latin typeface="+mn-lt"/>
                        </a:rPr>
                        <a:t>Cost models developed for process steps and materials.</a:t>
                      </a:r>
                      <a:br>
                        <a:rPr lang="en-US" sz="1000" b="0" i="0" u="none" strike="noStrike" dirty="0">
                          <a:effectLst/>
                          <a:latin typeface="+mn-lt"/>
                        </a:rPr>
                      </a:br>
                      <a:r>
                        <a:rPr lang="en-US" sz="1000" b="0" i="0" u="none" strike="noStrike" dirty="0">
                          <a:effectLst/>
                          <a:latin typeface="+mn-lt"/>
                        </a:rPr>
                        <a:t>Manufacturing cost estimates for potential solutions evaluated and results provided for study guidance</a:t>
                      </a:r>
                      <a:r>
                        <a:rPr lang="en-US" sz="1000" b="0" i="0" u="none" strike="noStrike" dirty="0" smtClean="0">
                          <a:effectLst/>
                          <a:latin typeface="+mn-lt"/>
                        </a:rPr>
                        <a:t>.</a:t>
                      </a: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chemeClr val="tx1"/>
                          </a:solidFill>
                          <a:effectLst/>
                          <a:latin typeface="+mn-lt"/>
                        </a:rPr>
                        <a:t>Cost Models include manufacturing, materials, and special requirements cost drivers. Cost models driven by process variables. Cost driver uncertainties quantified.</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12</a:t>
            </a:fld>
            <a:endParaRPr lang="en-US"/>
          </a:p>
        </p:txBody>
      </p:sp>
    </p:spTree>
    <p:extLst>
      <p:ext uri="{BB962C8B-B14F-4D97-AF65-F5344CB8AC3E}">
        <p14:creationId xmlns:p14="http://schemas.microsoft.com/office/powerpoint/2010/main" val="4086558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C.2 Cost </a:t>
            </a:r>
            <a:r>
              <a:rPr lang="en-US" b="1" dirty="0"/>
              <a:t>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9377830"/>
              </p:ext>
            </p:extLst>
          </p:nvPr>
        </p:nvGraphicFramePr>
        <p:xfrm>
          <a:off x="228600" y="1554480"/>
          <a:ext cx="8686800" cy="39516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a:effectLst/>
                          <a:latin typeface="+mn-lt"/>
                        </a:rPr>
                        <a:t>MRL 2</a:t>
                      </a:r>
                      <a:endParaRPr lang="en-US" sz="10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Identify any manufacturing cost implications.</a:t>
                      </a:r>
                    </a:p>
                  </a:txBody>
                  <a:tcPr marL="45720" marR="9525" marT="9525" marB="0"/>
                </a:tc>
                <a:tc>
                  <a:txBody>
                    <a:bodyPr/>
                    <a:lstStyle/>
                    <a:p>
                      <a:pPr algn="l" fontAlgn="t"/>
                      <a:r>
                        <a:rPr lang="en-US" sz="1000" b="0" i="0" u="none" strike="noStrike">
                          <a:effectLst/>
                          <a:latin typeface="+mn-lt"/>
                        </a:rPr>
                        <a:t>Cost elements identified.  </a:t>
                      </a:r>
                    </a:p>
                  </a:txBody>
                  <a:tcPr marL="45720" marR="9525" marT="9525" marB="0"/>
                </a:tc>
                <a:tc>
                  <a:txBody>
                    <a:bodyPr/>
                    <a:lstStyle/>
                    <a:p>
                      <a:pPr algn="l" fontAlgn="t"/>
                      <a:r>
                        <a:rPr lang="en-US" sz="1000" b="0" i="0" u="none" strike="noStrike">
                          <a:effectLst/>
                          <a:latin typeface="+mn-lt"/>
                        </a:rPr>
                        <a:t>Sensitivity analysis conducted to define cost drivers and production development strategy (i.e. lab to pilot to factory).</a:t>
                      </a:r>
                    </a:p>
                  </a:txBody>
                  <a:tcPr marL="45720" marR="9525" marT="9525" marB="0"/>
                </a:tc>
                <a:tc>
                  <a:txBody>
                    <a:bodyPr/>
                    <a:lstStyle/>
                    <a:p>
                      <a:pPr algn="l" fontAlgn="t"/>
                      <a:r>
                        <a:rPr lang="en-US" sz="1000" b="0" i="0" u="none" strike="noStrike" dirty="0">
                          <a:effectLst/>
                          <a:latin typeface="+mn-lt"/>
                        </a:rPr>
                        <a:t>Producibility cost risks assessed.  Initial cost models support Analysis of Alternatives (AoA) and Alternative Systems Review (ASR).</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smtClean="0">
                          <a:solidFill>
                            <a:srgbClr val="FF0000"/>
                          </a:solidFill>
                          <a:effectLst/>
                          <a:latin typeface="+mn-lt"/>
                        </a:rPr>
                        <a:t>Identify</a:t>
                      </a:r>
                      <a:r>
                        <a:rPr lang="en-US" sz="1000" b="0" i="0" u="none" strike="sngStrike" dirty="0" smtClean="0">
                          <a:solidFill>
                            <a:srgbClr val="FF0000"/>
                          </a:solidFill>
                          <a:effectLst/>
                          <a:latin typeface="+mn-lt"/>
                        </a:rPr>
                        <a:t> </a:t>
                      </a:r>
                      <a:r>
                        <a:rPr lang="en-US" sz="1000" b="0" i="0" u="none" strike="sngStrike" dirty="0">
                          <a:solidFill>
                            <a:srgbClr val="FF0000"/>
                          </a:solidFill>
                          <a:effectLst/>
                          <a:latin typeface="+mn-lt"/>
                        </a:rPr>
                        <a:t>any</a:t>
                      </a:r>
                      <a:r>
                        <a:rPr lang="en-US" sz="1000" b="0" i="0" u="none" strike="noStrike" dirty="0">
                          <a:solidFill>
                            <a:srgbClr val="FF0000"/>
                          </a:solidFill>
                          <a:effectLst/>
                          <a:latin typeface="+mn-lt"/>
                        </a:rPr>
                        <a:t> potential manufacturing cost implications. </a:t>
                      </a:r>
                      <a:r>
                        <a:rPr lang="en-US" sz="1000" b="0" i="0" u="none" strike="noStrike" dirty="0">
                          <a:effectLst/>
                          <a:latin typeface="+mn-lt"/>
                        </a:rPr>
                        <a:t>                                          </a:t>
                      </a:r>
                      <a:r>
                        <a:rPr lang="en-US" sz="1000" b="0" i="0" u="none" strike="noStrike" dirty="0">
                          <a:solidFill>
                            <a:srgbClr val="800080"/>
                          </a:solidFill>
                          <a:effectLst/>
                          <a:latin typeface="+mn-lt"/>
                        </a:rPr>
                        <a:t>Cost analysis methodology established.  </a:t>
                      </a:r>
                      <a:endParaRPr lang="en-US" sz="1000" b="0" i="0" u="none" strike="noStrike" dirty="0" smtClean="0">
                        <a:solidFill>
                          <a:srgbClr val="800080"/>
                        </a:solidFill>
                        <a:effectLst/>
                        <a:latin typeface="+mn-lt"/>
                      </a:endParaRPr>
                    </a:p>
                    <a:p>
                      <a:pPr algn="l" fontAlgn="t"/>
                      <a:r>
                        <a:rPr lang="en-US" sz="1000" b="0" i="0" u="none" strike="noStrike" dirty="0" smtClean="0">
                          <a:solidFill>
                            <a:srgbClr val="993300"/>
                          </a:solidFill>
                          <a:effectLst/>
                          <a:latin typeface="+mn-lt"/>
                        </a:rPr>
                        <a:t>Lifecycle </a:t>
                      </a:r>
                      <a:r>
                        <a:rPr lang="en-US" sz="1000" b="0" i="0" u="none" strike="noStrike" dirty="0">
                          <a:solidFill>
                            <a:srgbClr val="993300"/>
                          </a:solidFill>
                          <a:effectLst/>
                          <a:latin typeface="+mn-lt"/>
                        </a:rPr>
                        <a:t>cost drivers analyzed and characterized.</a:t>
                      </a:r>
                      <a:endParaRPr lang="en-US" sz="1000" b="0" i="0" u="none" strike="noStrike" dirty="0">
                        <a:effectLst/>
                        <a:latin typeface="+mn-lt"/>
                      </a:endParaRPr>
                    </a:p>
                  </a:txBody>
                  <a:tcPr marL="45720" marR="0" marT="0" marB="0"/>
                </a:tc>
                <a:tc>
                  <a:txBody>
                    <a:bodyPr/>
                    <a:lstStyle/>
                    <a:p>
                      <a:pPr algn="l" fontAlgn="t"/>
                      <a:r>
                        <a:rPr lang="en-US" sz="1000" b="0" i="0" u="none" strike="noStrike" dirty="0">
                          <a:effectLst/>
                          <a:latin typeface="+mn-lt"/>
                        </a:rPr>
                        <a:t>Cost model approach defined.            </a:t>
                      </a:r>
                      <a:r>
                        <a:rPr lang="en-US" sz="1000" b="0" i="0" u="none" strike="noStrike" dirty="0">
                          <a:solidFill>
                            <a:srgbClr val="FF0000"/>
                          </a:solidFill>
                          <a:effectLst/>
                          <a:latin typeface="+mn-lt"/>
                        </a:rPr>
                        <a:t>Cost elements identified and </a:t>
                      </a:r>
                      <a:r>
                        <a:rPr lang="en-US" sz="1000" b="0" i="0" u="none" strike="noStrike" dirty="0" smtClean="0">
                          <a:solidFill>
                            <a:srgbClr val="FF0000"/>
                          </a:solidFill>
                          <a:effectLst/>
                          <a:latin typeface="+mn-lt"/>
                        </a:rPr>
                        <a:t>defined</a:t>
                      </a:r>
                      <a:r>
                        <a:rPr lang="en-US" sz="1000" b="0" i="0" u="none" strike="noStrike" dirty="0" smtClean="0">
                          <a:effectLst/>
                          <a:latin typeface="+mn-lt"/>
                        </a:rPr>
                        <a:t>.</a:t>
                      </a:r>
                    </a:p>
                    <a:p>
                      <a:pPr algn="l" fontAlgn="t"/>
                      <a:r>
                        <a:rPr lang="en-US" sz="1000" b="0" i="0" u="none" strike="noStrike" dirty="0" smtClean="0">
                          <a:solidFill>
                            <a:srgbClr val="800080"/>
                          </a:solidFill>
                          <a:effectLst/>
                          <a:latin typeface="+mn-lt"/>
                        </a:rPr>
                        <a:t>Cost </a:t>
                      </a:r>
                      <a:r>
                        <a:rPr lang="en-US" sz="1000" b="0" i="0" u="none" strike="noStrike" dirty="0">
                          <a:solidFill>
                            <a:srgbClr val="800080"/>
                          </a:solidFill>
                          <a:effectLst/>
                          <a:latin typeface="+mn-lt"/>
                        </a:rPr>
                        <a:t>elements identified.  Identify any manufacturing cost implications. </a:t>
                      </a:r>
                      <a:endParaRPr lang="en-US" sz="1000" b="0" i="0" u="none" strike="noStrike" dirty="0" smtClean="0">
                        <a:solidFill>
                          <a:srgbClr val="800080"/>
                        </a:solidFill>
                        <a:effectLst/>
                        <a:latin typeface="+mn-lt"/>
                      </a:endParaRPr>
                    </a:p>
                    <a:p>
                      <a:pPr algn="l" fontAlgn="t"/>
                      <a:r>
                        <a:rPr lang="en-US" sz="1000" b="0" i="0" u="none" strike="noStrike" dirty="0" smtClean="0">
                          <a:solidFill>
                            <a:srgbClr val="993300"/>
                          </a:solidFill>
                          <a:effectLst/>
                          <a:latin typeface="+mn-lt"/>
                        </a:rPr>
                        <a:t>Significant </a:t>
                      </a:r>
                      <a:r>
                        <a:rPr lang="en-US" sz="1000" b="0" i="0" u="none" strike="noStrike" dirty="0">
                          <a:solidFill>
                            <a:srgbClr val="993300"/>
                          </a:solidFill>
                          <a:effectLst/>
                          <a:latin typeface="+mn-lt"/>
                        </a:rPr>
                        <a:t>Cost elements identified.  Identify any manufacturing cost implications.</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Sensitivity </a:t>
                      </a:r>
                      <a:r>
                        <a:rPr lang="en-US" sz="1000" b="0" i="0" u="none" strike="noStrike" dirty="0">
                          <a:solidFill>
                            <a:srgbClr val="FF0000"/>
                          </a:solidFill>
                          <a:effectLst/>
                          <a:latin typeface="+mn-lt"/>
                        </a:rPr>
                        <a:t>analysis conducted to </a:t>
                      </a:r>
                      <a:r>
                        <a:rPr lang="en-US" sz="1000" b="0" i="0" u="none" strike="sngStrike" dirty="0">
                          <a:solidFill>
                            <a:srgbClr val="FF0000"/>
                          </a:solidFill>
                          <a:effectLst/>
                          <a:latin typeface="+mn-lt"/>
                        </a:rPr>
                        <a:t>define</a:t>
                      </a:r>
                      <a:r>
                        <a:rPr lang="en-US" sz="1000" b="0" i="0" u="none" strike="noStrike" dirty="0">
                          <a:solidFill>
                            <a:srgbClr val="FF0000"/>
                          </a:solidFill>
                          <a:effectLst/>
                          <a:latin typeface="+mn-lt"/>
                        </a:rPr>
                        <a:t> quantify cost drivers, risks, and production development strategy (i.e. lab to pilot to factory).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993300"/>
                          </a:solidFill>
                          <a:effectLst/>
                          <a:latin typeface="+mn-lt"/>
                        </a:rPr>
                        <a:t>Sensitivity </a:t>
                      </a:r>
                      <a:r>
                        <a:rPr lang="en-US" sz="1000" b="0" i="0" u="none" strike="noStrike" dirty="0">
                          <a:solidFill>
                            <a:srgbClr val="993300"/>
                          </a:solidFill>
                          <a:effectLst/>
                          <a:latin typeface="+mn-lt"/>
                        </a:rPr>
                        <a:t>analysis conducted to defined significant cost drivers and production development strategy (i.e. lab to pilot to factory).</a:t>
                      </a:r>
                      <a:endParaRPr lang="en-US" sz="1000" b="0" i="0" u="none" strike="noStrike" dirty="0">
                        <a:effectLst/>
                        <a:latin typeface="+mn-lt"/>
                      </a:endParaRPr>
                    </a:p>
                  </a:txBody>
                  <a:tcPr marL="45720" marR="0" marT="0" marB="0"/>
                </a:tc>
                <a:tc>
                  <a:txBody>
                    <a:bodyPr/>
                    <a:lstStyle/>
                    <a:p>
                      <a:pPr algn="l" fontAlgn="t"/>
                      <a:r>
                        <a:rPr lang="en-US" sz="1000" b="0" i="0" u="none" strike="noStrike" dirty="0">
                          <a:effectLst/>
                          <a:latin typeface="+mn-lt"/>
                        </a:rPr>
                        <a:t>Producibility cost risks assessed.  Initial cost </a:t>
                      </a:r>
                      <a:r>
                        <a:rPr lang="en-US" sz="1000" b="0" i="0" u="none" strike="sngStrike" dirty="0">
                          <a:effectLst/>
                          <a:latin typeface="+mn-lt"/>
                        </a:rPr>
                        <a:t>models</a:t>
                      </a:r>
                      <a:r>
                        <a:rPr lang="en-US" sz="1000" b="0" i="0" u="none" strike="noStrike" dirty="0">
                          <a:effectLst/>
                          <a:latin typeface="+mn-lt"/>
                        </a:rPr>
                        <a:t> </a:t>
                      </a:r>
                      <a:r>
                        <a:rPr lang="en-US" sz="1000" b="0" i="0" u="none" strike="noStrike" dirty="0">
                          <a:solidFill>
                            <a:srgbClr val="FF0000"/>
                          </a:solidFill>
                          <a:effectLst/>
                          <a:latin typeface="+mn-lt"/>
                        </a:rPr>
                        <a:t>analysis </a:t>
                      </a:r>
                      <a:r>
                        <a:rPr lang="en-US" sz="1000" b="0" i="0" u="none" strike="noStrike" dirty="0">
                          <a:effectLst/>
                          <a:latin typeface="+mn-lt"/>
                        </a:rPr>
                        <a:t>support</a:t>
                      </a:r>
                      <a:r>
                        <a:rPr lang="en-US" sz="1000" b="0" i="0" u="none" strike="noStrike" dirty="0">
                          <a:solidFill>
                            <a:srgbClr val="FF0000"/>
                          </a:solidFill>
                          <a:effectLst/>
                          <a:latin typeface="+mn-lt"/>
                        </a:rPr>
                        <a:t>s</a:t>
                      </a:r>
                      <a:r>
                        <a:rPr lang="en-US" sz="1000" b="0" i="0" u="none" strike="noStrike" dirty="0">
                          <a:effectLst/>
                          <a:latin typeface="+mn-lt"/>
                        </a:rPr>
                        <a:t> Analysis of Alternatives (AoA) and Alternative Systems Review (ASR).</a:t>
                      </a:r>
                    </a:p>
                  </a:txBody>
                  <a:tcPr marL="45720" marR="0" marT="0" marB="0"/>
                </a:tc>
              </a:tr>
              <a:tr h="886614">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Potential manufacturing cost implications identified with associated cost analysis methodology.</a:t>
                      </a:r>
                    </a:p>
                  </a:txBody>
                  <a:tcPr marL="45720" marR="0" marT="0" marB="0"/>
                </a:tc>
                <a:tc>
                  <a:txBody>
                    <a:bodyPr/>
                    <a:lstStyle/>
                    <a:p>
                      <a:pPr algn="l" fontAlgn="t"/>
                      <a:r>
                        <a:rPr lang="en-US" sz="1000" b="0" i="0" u="none" strike="noStrike">
                          <a:effectLst/>
                          <a:latin typeface="+mn-lt"/>
                        </a:rPr>
                        <a:t>Cost elements defined.</a:t>
                      </a:r>
                      <a:r>
                        <a:rPr lang="en-US" sz="1000" b="0" i="0" u="none" strike="noStrike">
                          <a:solidFill>
                            <a:srgbClr val="993300"/>
                          </a:solidFill>
                          <a:effectLst/>
                          <a:latin typeface="+mn-lt"/>
                        </a:rPr>
                        <a:t/>
                      </a:r>
                      <a:br>
                        <a:rPr lang="en-US" sz="1000" b="0" i="0" u="none" strike="noStrike">
                          <a:solidFill>
                            <a:srgbClr val="993300"/>
                          </a:solidFill>
                          <a:effectLst/>
                          <a:latin typeface="+mn-lt"/>
                        </a:rPr>
                      </a:br>
                      <a:endParaRPr lang="en-US" sz="1000" b="0" i="0" u="none" strike="noStrike">
                        <a:effectLst/>
                        <a:latin typeface="+mn-lt"/>
                      </a:endParaRPr>
                    </a:p>
                  </a:txBody>
                  <a:tcPr marL="45720" marR="0" marT="0" marB="0"/>
                </a:tc>
                <a:tc>
                  <a:txBody>
                    <a:bodyPr/>
                    <a:lstStyle/>
                    <a:p>
                      <a:pPr algn="l" fontAlgn="t"/>
                      <a:r>
                        <a:rPr lang="en-US" sz="1000" b="0" i="0" u="none" strike="noStrike" dirty="0">
                          <a:effectLst/>
                          <a:latin typeface="+mn-lt"/>
                        </a:rPr>
                        <a:t>Sensitivity analysis conducted to quantify cost drivers and risks (i.e., lifecycle costs).</a:t>
                      </a:r>
                    </a:p>
                  </a:txBody>
                  <a:tcPr marL="45720" marR="0" marT="0" marB="0"/>
                </a:tc>
                <a:tc>
                  <a:txBody>
                    <a:bodyPr/>
                    <a:lstStyle/>
                    <a:p>
                      <a:pPr algn="l" fontAlgn="t"/>
                      <a:r>
                        <a:rPr lang="en-US" sz="1000" b="0" i="0" u="none" strike="noStrike" dirty="0">
                          <a:solidFill>
                            <a:schemeClr val="tx1"/>
                          </a:solidFill>
                          <a:effectLst/>
                          <a:latin typeface="+mn-lt"/>
                        </a:rPr>
                        <a:t>Producibility and lifecycle cost risks assessed.  Initial cost analysis supports Analysis of Alternatives (AoA) and Alternative Systems Review (ASR).</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13</a:t>
            </a:fld>
            <a:endParaRPr lang="en-US"/>
          </a:p>
        </p:txBody>
      </p:sp>
    </p:spTree>
    <p:extLst>
      <p:ext uri="{BB962C8B-B14F-4D97-AF65-F5344CB8AC3E}">
        <p14:creationId xmlns:p14="http://schemas.microsoft.com/office/powerpoint/2010/main" val="3770538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C.3 Manufacturing </a:t>
            </a:r>
            <a:r>
              <a:rPr lang="en-US" b="1" dirty="0"/>
              <a:t>Investment 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7389319"/>
              </p:ext>
            </p:extLst>
          </p:nvPr>
        </p:nvGraphicFramePr>
        <p:xfrm>
          <a:off x="228600" y="1554480"/>
          <a:ext cx="8686800" cy="51708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b="0" u="none" strike="noStrike" dirty="0">
                          <a:effectLst/>
                          <a:latin typeface="+mn-lt"/>
                        </a:rPr>
                        <a:t>Sub-Thread</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1</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2</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3</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4</a:t>
                      </a:r>
                      <a:endParaRPr lang="en-US" sz="1000" b="0"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b="0" u="none" strike="noStrike" dirty="0" smtClean="0">
                          <a:effectLst/>
                          <a:latin typeface="+mn-lt"/>
                        </a:rPr>
                        <a:t>Existing</a:t>
                      </a:r>
                      <a:endParaRPr lang="en-US" sz="1000" b="0" i="0" u="none" strike="noStrike" dirty="0">
                        <a:effectLst/>
                        <a:latin typeface="+mn-lt"/>
                      </a:endParaRPr>
                    </a:p>
                  </a:txBody>
                  <a:tcPr marL="45720"/>
                </a:tc>
                <a:tc>
                  <a:txBody>
                    <a:bodyPr/>
                    <a:lstStyle/>
                    <a:p>
                      <a:pPr algn="l" fontAlgn="t"/>
                      <a:r>
                        <a:rPr lang="en-US" sz="1000" b="0" i="0" u="none" strike="noStrike" dirty="0">
                          <a:effectLst/>
                          <a:latin typeface="+mn-lt"/>
                        </a:rPr>
                        <a:t>Potential investments identified.</a:t>
                      </a:r>
                    </a:p>
                  </a:txBody>
                  <a:tcPr marL="45720" marR="9525" marT="9525" marB="0"/>
                </a:tc>
                <a:tc>
                  <a:txBody>
                    <a:bodyPr/>
                    <a:lstStyle/>
                    <a:p>
                      <a:pPr algn="l" fontAlgn="t"/>
                      <a:r>
                        <a:rPr lang="en-US" sz="1000" b="0" i="0" u="none" strike="noStrike">
                          <a:effectLst/>
                          <a:latin typeface="+mn-lt"/>
                        </a:rPr>
                        <a:t>Program/projects have reasonable budget estimates for reaching MRL 3 through experiment.</a:t>
                      </a:r>
                    </a:p>
                  </a:txBody>
                  <a:tcPr marL="45720" marR="9525" marT="9525" marB="0"/>
                </a:tc>
                <a:tc>
                  <a:txBody>
                    <a:bodyPr/>
                    <a:lstStyle/>
                    <a:p>
                      <a:pPr algn="l" fontAlgn="t"/>
                      <a:r>
                        <a:rPr lang="en-US" sz="1000" b="0" i="0" u="none" strike="noStrike" dirty="0">
                          <a:effectLst/>
                          <a:latin typeface="+mn-lt"/>
                        </a:rPr>
                        <a:t>Program/projects have reasonable budget estimates for reaching MRL 4 by MS A.</a:t>
                      </a:r>
                    </a:p>
                  </a:txBody>
                  <a:tcPr marL="45720" marR="9525" marT="9525" marB="0"/>
                </a:tc>
                <a:tc>
                  <a:txBody>
                    <a:bodyPr/>
                    <a:lstStyle/>
                    <a:p>
                      <a:pPr algn="l" fontAlgn="t"/>
                      <a:r>
                        <a:rPr lang="en-US" sz="1000" b="0" i="0" u="none" strike="noStrike" dirty="0">
                          <a:effectLst/>
                          <a:latin typeface="+mn-lt"/>
                        </a:rPr>
                        <a:t>Manufacturing technology initiatives identified to reduce costs.   Program has reasonable budget estimate for reaching MRL 6 by MS B. Estimate includes capital investment for production-relevant equipment. All outstanding MRL 4 risk areas understood with approved mitigation plans in place. </a:t>
                      </a:r>
                    </a:p>
                  </a:txBody>
                  <a:tcPr marL="45720" marR="9525" marT="9525" marB="0"/>
                </a:tc>
              </a:tr>
              <a:tr h="370840">
                <a:tc>
                  <a:txBody>
                    <a:bodyPr/>
                    <a:lstStyle/>
                    <a:p>
                      <a:pPr marL="0" algn="l" defTabSz="914400" rtl="0" eaLnBrk="1" fontAlgn="t" latinLnBrk="0" hangingPunct="1"/>
                      <a:r>
                        <a:rPr lang="en-US" sz="1000" b="0" u="none" strike="noStrike" kern="1200" dirty="0" smtClean="0">
                          <a:solidFill>
                            <a:schemeClr val="tx1"/>
                          </a:solidFill>
                          <a:effectLst/>
                          <a:latin typeface="+mn-lt"/>
                          <a:ea typeface="+mn-ea"/>
                          <a:cs typeface="+mn-cs"/>
                        </a:rPr>
                        <a:t>Inputs</a:t>
                      </a:r>
                      <a:endParaRPr lang="en-US" sz="1000" b="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smtClean="0">
                          <a:solidFill>
                            <a:srgbClr val="800080"/>
                          </a:solidFill>
                          <a:effectLst/>
                          <a:latin typeface="+mn-lt"/>
                        </a:rPr>
                        <a:t>Program </a:t>
                      </a:r>
                      <a:r>
                        <a:rPr lang="en-US" sz="1000" b="0" i="0" u="none" strike="noStrike" dirty="0">
                          <a:solidFill>
                            <a:srgbClr val="800080"/>
                          </a:solidFill>
                          <a:effectLst/>
                          <a:latin typeface="+mn-lt"/>
                        </a:rPr>
                        <a:t>investments identified in the PPBES with Program Element funding identified in the FYDP for the life of the projected development program.</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000080"/>
                          </a:solidFill>
                          <a:effectLst/>
                          <a:latin typeface="+mn-lt"/>
                        </a:rPr>
                        <a:t>Program/projects </a:t>
                      </a:r>
                      <a:r>
                        <a:rPr lang="en-US" sz="1000" b="0" i="0" u="none" strike="noStrike" dirty="0">
                          <a:solidFill>
                            <a:srgbClr val="000080"/>
                          </a:solidFill>
                          <a:effectLst/>
                          <a:latin typeface="+mn-lt"/>
                        </a:rPr>
                        <a:t>have reasonable budget estimates for reaching MRL 3 through </a:t>
                      </a:r>
                      <a:r>
                        <a:rPr lang="en-US" sz="1000" b="0" i="0" u="none" strike="noStrike" dirty="0" smtClean="0">
                          <a:solidFill>
                            <a:srgbClr val="000080"/>
                          </a:solidFill>
                          <a:effectLst/>
                          <a:latin typeface="+mn-lt"/>
                        </a:rPr>
                        <a:t>experimentation.</a:t>
                      </a:r>
                    </a:p>
                    <a:p>
                      <a:pPr algn="l" fontAlgn="t"/>
                      <a:r>
                        <a:rPr lang="en-US" sz="1000" b="0" i="0" u="none" strike="noStrike" dirty="0" smtClean="0">
                          <a:solidFill>
                            <a:srgbClr val="FF0000"/>
                          </a:solidFill>
                          <a:effectLst/>
                          <a:latin typeface="+mn-lt"/>
                        </a:rPr>
                        <a:t>Based </a:t>
                      </a:r>
                      <a:r>
                        <a:rPr lang="en-US" sz="1000" b="0" i="0" u="none" strike="noStrike" dirty="0">
                          <a:solidFill>
                            <a:srgbClr val="FF0000"/>
                          </a:solidFill>
                          <a:effectLst/>
                          <a:latin typeface="+mn-lt"/>
                        </a:rPr>
                        <a:t>on identified cost elements, program/projects have reasonable manufacturing and manufacturing technology budget estimates for reaching MRL 3 through experimentation.     </a:t>
                      </a:r>
                      <a:r>
                        <a:rPr lang="en-US" sz="1000" b="0" i="0" u="none" strike="noStrike" dirty="0">
                          <a:solidFill>
                            <a:srgbClr val="800080"/>
                          </a:solidFill>
                          <a:effectLst/>
                          <a:latin typeface="+mn-lt"/>
                        </a:rPr>
                        <a:t>Funding authorized to support advancement through MRL 3.  Actions necessary to continue funding past MRL 3 underway.</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Based </a:t>
                      </a:r>
                      <a:r>
                        <a:rPr lang="en-US" sz="1000" b="0" i="0" u="none" strike="noStrike" dirty="0">
                          <a:solidFill>
                            <a:srgbClr val="FF0000"/>
                          </a:solidFill>
                          <a:effectLst/>
                          <a:latin typeface="+mn-lt"/>
                        </a:rPr>
                        <a:t>on sensitivity analysis, program/projects have reasonable manufacturing and manufacturing technology budget estimates for reaching MRL 4 by MS A.                             </a:t>
                      </a:r>
                      <a:r>
                        <a:rPr lang="en-US" sz="1000" b="0" i="0" u="none" strike="noStrike" dirty="0">
                          <a:solidFill>
                            <a:srgbClr val="800080"/>
                          </a:solidFill>
                          <a:effectLst/>
                          <a:latin typeface="+mn-lt"/>
                        </a:rPr>
                        <a:t>Program/projects have funding in place for reaching MRL 4 by MS A.</a:t>
                      </a:r>
                      <a:endParaRPr lang="en-US" sz="1000" b="0" i="0" u="none" strike="noStrike" dirty="0">
                        <a:effectLst/>
                        <a:latin typeface="+mn-lt"/>
                      </a:endParaRPr>
                    </a:p>
                  </a:txBody>
                  <a:tcPr marL="45720" marR="0" marT="0" marB="0"/>
                </a:tc>
                <a:tc>
                  <a:txBody>
                    <a:bodyPr/>
                    <a:lstStyle/>
                    <a:p>
                      <a:endParaRPr lang="en-US" sz="1000" b="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b="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Potential manufacturing investments identified.</a:t>
                      </a:r>
                    </a:p>
                  </a:txBody>
                  <a:tcPr marL="45720" marR="0" marT="0" marB="0"/>
                </a:tc>
                <a:tc>
                  <a:txBody>
                    <a:bodyPr/>
                    <a:lstStyle/>
                    <a:p>
                      <a:pPr algn="l" fontAlgn="t"/>
                      <a:r>
                        <a:rPr lang="en-US" sz="1000" b="0" i="0" u="none" strike="noStrike">
                          <a:effectLst/>
                          <a:latin typeface="+mn-lt"/>
                        </a:rPr>
                        <a:t>Based on identified cost elements, program/projects have manufacturing budget estimates established.</a:t>
                      </a:r>
                    </a:p>
                  </a:txBody>
                  <a:tcPr marL="45720" marR="0" marT="0" marB="0"/>
                </a:tc>
                <a:tc>
                  <a:txBody>
                    <a:bodyPr/>
                    <a:lstStyle/>
                    <a:p>
                      <a:pPr algn="l" fontAlgn="t"/>
                      <a:r>
                        <a:rPr lang="en-US" sz="1000" b="0" i="0" u="none" strike="noStrike">
                          <a:effectLst/>
                          <a:latin typeface="+mn-lt"/>
                        </a:rPr>
                        <a:t>Based on analysis, program/projects have manufacturing budget estimates for reaching MRL 4 by MS A documented. </a:t>
                      </a:r>
                    </a:p>
                  </a:txBody>
                  <a:tcPr marL="45720" marR="0" marT="0" marB="0"/>
                </a:tc>
                <a:tc>
                  <a:txBody>
                    <a:bodyPr/>
                    <a:lstStyle/>
                    <a:p>
                      <a:pPr algn="l" fontAlgn="t"/>
                      <a:r>
                        <a:rPr lang="en-US" sz="1000" b="0" i="0" u="none" strike="noStrike" dirty="0" smtClean="0">
                          <a:effectLst/>
                          <a:latin typeface="+mn-lt"/>
                        </a:rPr>
                        <a:t>No change.</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b="0" u="none" strike="noStrike" kern="1200" dirty="0" smtClean="0">
                          <a:solidFill>
                            <a:schemeClr val="tx1"/>
                          </a:solidFill>
                          <a:effectLst/>
                          <a:latin typeface="+mn-lt"/>
                          <a:ea typeface="+mn-ea"/>
                          <a:cs typeface="+mn-cs"/>
                        </a:rPr>
                        <a:t>Team Input</a:t>
                      </a:r>
                      <a:endParaRPr lang="en-US" sz="1000" b="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14</a:t>
            </a:fld>
            <a:endParaRPr lang="en-US"/>
          </a:p>
        </p:txBody>
      </p:sp>
    </p:spTree>
    <p:extLst>
      <p:ext uri="{BB962C8B-B14F-4D97-AF65-F5344CB8AC3E}">
        <p14:creationId xmlns:p14="http://schemas.microsoft.com/office/powerpoint/2010/main" val="3973552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D.1 Maturity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5173261"/>
              </p:ext>
            </p:extLst>
          </p:nvPr>
        </p:nvGraphicFramePr>
        <p:xfrm>
          <a:off x="228600" y="1554480"/>
          <a:ext cx="8686800" cy="33420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b="0" u="none" strike="noStrike" dirty="0">
                          <a:effectLst/>
                          <a:latin typeface="+mn-lt"/>
                        </a:rPr>
                        <a:t>Sub-Thread</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1</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2</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3</a:t>
                      </a:r>
                      <a:endParaRPr lang="en-US" sz="1000" b="0"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b="0" u="none" strike="noStrike" dirty="0">
                          <a:effectLst/>
                          <a:latin typeface="+mn-lt"/>
                        </a:rPr>
                        <a:t>MRL 4</a:t>
                      </a:r>
                      <a:endParaRPr lang="en-US" sz="1000" b="0"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b="0" u="none" strike="noStrike" dirty="0" smtClean="0">
                          <a:effectLst/>
                          <a:latin typeface="+mn-lt"/>
                        </a:rPr>
                        <a:t>Existing</a:t>
                      </a:r>
                      <a:endParaRPr lang="en-US" sz="1000" b="0" i="0" u="none" strike="noStrike" dirty="0">
                        <a:effectLst/>
                        <a:latin typeface="+mn-lt"/>
                      </a:endParaRPr>
                    </a:p>
                  </a:txBody>
                  <a:tcPr marL="45720"/>
                </a:tc>
                <a:tc>
                  <a:txBody>
                    <a:bodyPr/>
                    <a:lstStyle/>
                    <a:p>
                      <a:pPr algn="l" fontAlgn="t"/>
                      <a:r>
                        <a:rPr lang="en-US" sz="1000" b="0" i="0" u="none" strike="noStrike" dirty="0">
                          <a:effectLst/>
                          <a:latin typeface="+mn-lt"/>
                        </a:rPr>
                        <a:t>Material properties identified for research.</a:t>
                      </a:r>
                    </a:p>
                  </a:txBody>
                  <a:tcPr marL="45720" marR="9525" marT="9525" marB="0"/>
                </a:tc>
                <a:tc>
                  <a:txBody>
                    <a:bodyPr/>
                    <a:lstStyle/>
                    <a:p>
                      <a:pPr algn="l" fontAlgn="t"/>
                      <a:r>
                        <a:rPr lang="en-US" sz="1000" b="0" i="0" u="none" strike="noStrike">
                          <a:effectLst/>
                          <a:latin typeface="+mn-lt"/>
                        </a:rPr>
                        <a:t>Material properties and characteristics predicted.</a:t>
                      </a:r>
                    </a:p>
                  </a:txBody>
                  <a:tcPr marL="45720" marR="9525" marT="9525" marB="0"/>
                </a:tc>
                <a:tc>
                  <a:txBody>
                    <a:bodyPr/>
                    <a:lstStyle/>
                    <a:p>
                      <a:pPr algn="l" fontAlgn="t"/>
                      <a:r>
                        <a:rPr lang="en-US" sz="1000" b="0" i="0" u="none" strike="noStrike">
                          <a:effectLst/>
                          <a:latin typeface="+mn-lt"/>
                        </a:rPr>
                        <a:t>Material properties validated and assessed for basic manufacturability using experiments. </a:t>
                      </a:r>
                    </a:p>
                  </a:txBody>
                  <a:tcPr marL="45720" marR="9525" marT="9525" marB="0"/>
                </a:tc>
                <a:tc>
                  <a:txBody>
                    <a:bodyPr/>
                    <a:lstStyle/>
                    <a:p>
                      <a:pPr algn="l" fontAlgn="t"/>
                      <a:r>
                        <a:rPr lang="en-US" sz="1000" b="0" i="0" u="none" strike="noStrike" dirty="0">
                          <a:effectLst/>
                          <a:latin typeface="+mn-lt"/>
                        </a:rPr>
                        <a:t>Projected materials have been produced in a laboratory environment.</a:t>
                      </a:r>
                    </a:p>
                  </a:txBody>
                  <a:tcPr marL="45720" marR="9525" marT="9525" marB="0"/>
                </a:tc>
              </a:tr>
              <a:tr h="370840">
                <a:tc>
                  <a:txBody>
                    <a:bodyPr/>
                    <a:lstStyle/>
                    <a:p>
                      <a:pPr marL="0" algn="l" defTabSz="914400" rtl="0" eaLnBrk="1" fontAlgn="t" latinLnBrk="0" hangingPunct="1"/>
                      <a:r>
                        <a:rPr lang="en-US" sz="1000" b="0" u="none" strike="noStrike" kern="1200" dirty="0" smtClean="0">
                          <a:solidFill>
                            <a:schemeClr val="tx1"/>
                          </a:solidFill>
                          <a:effectLst/>
                          <a:latin typeface="+mn-lt"/>
                          <a:ea typeface="+mn-ea"/>
                          <a:cs typeface="+mn-cs"/>
                        </a:rPr>
                        <a:t>Inputs</a:t>
                      </a:r>
                      <a:endParaRPr lang="en-US" sz="1000" b="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of material characteristics and properties identified for research.       </a:t>
                      </a:r>
                      <a:r>
                        <a:rPr lang="en-US" sz="1000" b="0" i="0" u="none" strike="noStrike" dirty="0">
                          <a:solidFill>
                            <a:srgbClr val="800080"/>
                          </a:solidFill>
                          <a:effectLst/>
                          <a:latin typeface="+mn-lt"/>
                        </a:rPr>
                        <a:t>Current database/information resource available covering material characteristics and properties based on latest research.</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smtClean="0">
                          <a:solidFill>
                            <a:srgbClr val="000080"/>
                          </a:solidFill>
                          <a:effectLst/>
                          <a:latin typeface="+mn-lt"/>
                        </a:rPr>
                        <a:t>Material </a:t>
                      </a:r>
                      <a:r>
                        <a:rPr lang="en-US" sz="1000" b="0" i="0" u="none" strike="noStrike" dirty="0">
                          <a:solidFill>
                            <a:srgbClr val="000080"/>
                          </a:solidFill>
                          <a:effectLst/>
                          <a:latin typeface="+mn-lt"/>
                        </a:rPr>
                        <a:t>characteristics and properties identified for research from literature.</a:t>
                      </a:r>
                      <a:r>
                        <a:rPr lang="en-US" sz="1000" b="0" i="0" u="none" strike="noStrike" dirty="0">
                          <a:solidFill>
                            <a:srgbClr val="000000"/>
                          </a:solidFill>
                          <a:effectLst/>
                          <a:latin typeface="+mn-lt"/>
                        </a:rPr>
                        <a:t> </a:t>
                      </a:r>
                      <a:endParaRPr lang="en-US" sz="1000" b="0" i="0" u="none" strike="noStrike" dirty="0" smtClean="0">
                        <a:solidFill>
                          <a:srgbClr val="000000"/>
                        </a:solidFill>
                        <a:effectLst/>
                        <a:latin typeface="+mn-lt"/>
                      </a:endParaRPr>
                    </a:p>
                    <a:p>
                      <a:pPr algn="l" fontAlgn="t"/>
                      <a:r>
                        <a:rPr lang="en-US" sz="1000" b="0" i="0" u="none" strike="noStrike" dirty="0" smtClean="0">
                          <a:solidFill>
                            <a:srgbClr val="FF0000"/>
                          </a:solidFill>
                          <a:effectLst/>
                          <a:latin typeface="+mn-lt"/>
                        </a:rPr>
                        <a:t>R&amp;D </a:t>
                      </a:r>
                      <a:r>
                        <a:rPr lang="en-US" sz="1000" b="0" i="0" u="none" strike="noStrike" dirty="0">
                          <a:solidFill>
                            <a:srgbClr val="FF0000"/>
                          </a:solidFill>
                          <a:effectLst/>
                          <a:latin typeface="+mn-lt"/>
                        </a:rPr>
                        <a:t>and experiments for immature materials investigated and assessed.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993300"/>
                          </a:solidFill>
                          <a:effectLst/>
                          <a:latin typeface="+mn-lt"/>
                        </a:rPr>
                        <a:t>Any </a:t>
                      </a:r>
                      <a:r>
                        <a:rPr lang="en-US" sz="1000" b="0" i="0" u="none" strike="noStrike" dirty="0">
                          <a:solidFill>
                            <a:srgbClr val="993300"/>
                          </a:solidFill>
                          <a:effectLst/>
                          <a:latin typeface="+mn-lt"/>
                        </a:rPr>
                        <a:t>necessary validation testing criteria established.</a:t>
                      </a:r>
                      <a:endParaRPr lang="en-US" sz="1000" b="0" i="0" u="none" strike="noStrike" dirty="0">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endParaRPr lang="en-US" sz="1000" b="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b="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solidFill>
                            <a:schemeClr val="tx1"/>
                          </a:solidFill>
                          <a:effectLst/>
                          <a:latin typeface="+mn-lt"/>
                        </a:rPr>
                        <a:t>Material characteristics and properties surveyed and identified for further research</a:t>
                      </a:r>
                      <a:r>
                        <a:rPr lang="en-US" sz="1000" b="0" i="0" u="none" strike="noStrike" dirty="0">
                          <a:solidFill>
                            <a:srgbClr val="FF0000"/>
                          </a:solidFill>
                          <a:effectLst/>
                          <a:latin typeface="+mn-lt"/>
                        </a:rPr>
                        <a:t>.</a:t>
                      </a:r>
                    </a:p>
                  </a:txBody>
                  <a:tcPr marL="45720" marR="0" marT="0" marB="0"/>
                </a:tc>
                <a:tc>
                  <a:txBody>
                    <a:bodyPr/>
                    <a:lstStyle/>
                    <a:p>
                      <a:pPr algn="l" fontAlgn="t"/>
                      <a:r>
                        <a:rPr lang="en-US" sz="1000" b="0" i="0" u="none" strike="noStrike">
                          <a:effectLst/>
                          <a:latin typeface="+mn-lt"/>
                        </a:rPr>
                        <a:t>Research from literature, development and experiments for immature materials and properties investigated and assessed.</a:t>
                      </a:r>
                    </a:p>
                  </a:txBody>
                  <a:tcPr marL="45720" marR="0" marT="0" marB="0"/>
                </a:tc>
                <a:tc>
                  <a:txBody>
                    <a:bodyPr/>
                    <a:lstStyle/>
                    <a:p>
                      <a:pPr algn="l" fontAlgn="t"/>
                      <a:r>
                        <a:rPr lang="en-US" sz="1000" b="0" i="0" u="none" strike="noStrike" dirty="0">
                          <a:effectLst/>
                          <a:latin typeface="+mn-lt"/>
                        </a:rPr>
                        <a:t>Material properties tested and validated for basic manufacturability using experiments</a:t>
                      </a:r>
                      <a:r>
                        <a:rPr lang="en-US" sz="1000" b="0" i="0" u="none" strike="noStrike" dirty="0" smtClean="0">
                          <a:effectLst/>
                          <a:latin typeface="+mn-lt"/>
                        </a:rPr>
                        <a:t>.</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effectLst/>
                          <a:latin typeface="+mn-lt"/>
                        </a:rPr>
                        <a:t>No change.</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b="0" u="none" strike="noStrike" kern="1200" dirty="0" smtClean="0">
                          <a:solidFill>
                            <a:schemeClr val="tx1"/>
                          </a:solidFill>
                          <a:effectLst/>
                          <a:latin typeface="+mn-lt"/>
                          <a:ea typeface="+mn-ea"/>
                          <a:cs typeface="+mn-cs"/>
                        </a:rPr>
                        <a:t>Team Input</a:t>
                      </a:r>
                      <a:endParaRPr lang="en-US" sz="1000" b="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solidFill>
                          <a:srgbClr val="FF0000"/>
                        </a:solidFill>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15</a:t>
            </a:fld>
            <a:endParaRPr lang="en-US"/>
          </a:p>
        </p:txBody>
      </p:sp>
    </p:spTree>
    <p:extLst>
      <p:ext uri="{BB962C8B-B14F-4D97-AF65-F5344CB8AC3E}">
        <p14:creationId xmlns:p14="http://schemas.microsoft.com/office/powerpoint/2010/main" val="164134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D.2 Availability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4942489"/>
              </p:ext>
            </p:extLst>
          </p:nvPr>
        </p:nvGraphicFramePr>
        <p:xfrm>
          <a:off x="228600" y="1554480"/>
          <a:ext cx="8686800" cy="37992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dirty="0">
                          <a:effectLst/>
                          <a:latin typeface="+mn-lt"/>
                        </a:rPr>
                        <a:t>Material availability assessed.</a:t>
                      </a:r>
                    </a:p>
                  </a:txBody>
                  <a:tcPr marL="45720" marR="9525" marT="9525" marB="0"/>
                </a:tc>
                <a:tc>
                  <a:txBody>
                    <a:bodyPr/>
                    <a:lstStyle/>
                    <a:p>
                      <a:pPr algn="l" fontAlgn="t"/>
                      <a:r>
                        <a:rPr lang="en-US" sz="1000" b="0" i="0" u="none" strike="noStrike">
                          <a:effectLst/>
                          <a:latin typeface="+mn-lt"/>
                        </a:rPr>
                        <a:t>Material scale-up issues identified.</a:t>
                      </a:r>
                    </a:p>
                  </a:txBody>
                  <a:tcPr marL="45720" marR="9525" marT="9525" marB="0"/>
                </a:tc>
                <a:tc>
                  <a:txBody>
                    <a:bodyPr/>
                    <a:lstStyle/>
                    <a:p>
                      <a:pPr algn="l" fontAlgn="t"/>
                      <a:r>
                        <a:rPr lang="en-US" sz="1000" b="0" i="0" u="none" strike="noStrike" dirty="0">
                          <a:effectLst/>
                          <a:latin typeface="+mn-lt"/>
                        </a:rPr>
                        <a:t>Projected lead times have been identified for all difficult to obtain, difficult to process, or hazardous materials. Quantities and lead times estimated.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0066CC"/>
                          </a:solidFill>
                          <a:effectLst/>
                          <a:latin typeface="+mn-lt"/>
                        </a:rPr>
                        <a:t>Materials sources for initial evaluation identified</a:t>
                      </a:r>
                      <a:br>
                        <a:rPr lang="en-US" sz="1000" b="0" i="0" u="none" strike="noStrike" dirty="0">
                          <a:solidFill>
                            <a:srgbClr val="0066CC"/>
                          </a:solidFill>
                          <a:effectLst/>
                          <a:latin typeface="+mn-lt"/>
                        </a:rPr>
                      </a:br>
                      <a:r>
                        <a:rPr lang="en-US" sz="1000" b="0" i="0" u="none" strike="noStrike" dirty="0">
                          <a:solidFill>
                            <a:srgbClr val="FF0000"/>
                          </a:solidFill>
                          <a:effectLst/>
                          <a:latin typeface="+mn-lt"/>
                        </a:rPr>
                        <a:t>Requirements for potential materials identified.                                      </a:t>
                      </a:r>
                      <a:r>
                        <a:rPr lang="en-US" sz="1000" b="0" i="0" u="none" strike="noStrike" dirty="0">
                          <a:solidFill>
                            <a:srgbClr val="800080"/>
                          </a:solidFill>
                          <a:effectLst/>
                          <a:latin typeface="+mn-lt"/>
                        </a:rPr>
                        <a:t>Current database/information resource available covering material sources.  Policy in place for </a:t>
                      </a:r>
                      <a:r>
                        <a:rPr lang="en-US" sz="1000" b="0" i="0" u="none" strike="noStrike" dirty="0" smtClean="0">
                          <a:solidFill>
                            <a:srgbClr val="800080"/>
                          </a:solidFill>
                          <a:effectLst/>
                          <a:latin typeface="+mn-lt"/>
                        </a:rPr>
                        <a:t>identifying </a:t>
                      </a:r>
                      <a:r>
                        <a:rPr lang="en-US" sz="1000" b="0" i="0" u="none" strike="noStrike" dirty="0">
                          <a:solidFill>
                            <a:srgbClr val="800080"/>
                          </a:solidFill>
                          <a:effectLst/>
                          <a:latin typeface="+mn-lt"/>
                        </a:rPr>
                        <a:t>and sourcing new emerging material needs.</a:t>
                      </a:r>
                      <a:endParaRPr lang="en-US" sz="1000" b="0" i="0" u="none" strike="noStrike" dirty="0">
                        <a:solidFill>
                          <a:srgbClr val="0070C0"/>
                        </a:solidFill>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Materials </a:t>
                      </a:r>
                      <a:r>
                        <a:rPr lang="en-US" sz="1000" b="0" i="0" u="none" strike="noStrike" dirty="0">
                          <a:solidFill>
                            <a:srgbClr val="FF0000"/>
                          </a:solidFill>
                          <a:effectLst/>
                          <a:latin typeface="+mn-lt"/>
                        </a:rPr>
                        <a:t>sources </a:t>
                      </a:r>
                      <a:r>
                        <a:rPr lang="en-US" sz="1000" b="0" i="0" u="none" strike="noStrike" dirty="0" smtClean="0">
                          <a:solidFill>
                            <a:srgbClr val="FF0000"/>
                          </a:solidFill>
                          <a:effectLst/>
                          <a:latin typeface="+mn-lt"/>
                        </a:rPr>
                        <a:t>and</a:t>
                      </a:r>
                      <a:r>
                        <a:rPr lang="en-US" sz="1000" b="0" i="0" u="none" strike="noStrike" baseline="0" dirty="0" smtClean="0">
                          <a:solidFill>
                            <a:srgbClr val="FF0000"/>
                          </a:solidFill>
                          <a:effectLst/>
                          <a:latin typeface="+mn-lt"/>
                        </a:rPr>
                        <a:t> </a:t>
                      </a:r>
                      <a:r>
                        <a:rPr lang="en-US" sz="1000" b="0" i="0" u="none" strike="noStrike" dirty="0" smtClean="0">
                          <a:solidFill>
                            <a:srgbClr val="FF0000"/>
                          </a:solidFill>
                          <a:effectLst/>
                          <a:latin typeface="+mn-lt"/>
                        </a:rPr>
                        <a:t>availability </a:t>
                      </a:r>
                      <a:r>
                        <a:rPr lang="en-US" sz="1000" b="0" i="0" u="none" strike="noStrike" dirty="0">
                          <a:solidFill>
                            <a:srgbClr val="FF0000"/>
                          </a:solidFill>
                          <a:effectLst/>
                          <a:latin typeface="+mn-lt"/>
                        </a:rPr>
                        <a:t>identified.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800080"/>
                          </a:solidFill>
                          <a:effectLst/>
                          <a:latin typeface="+mn-lt"/>
                        </a:rPr>
                        <a:t>Materials </a:t>
                      </a:r>
                      <a:r>
                        <a:rPr lang="en-US" sz="1000" b="0" i="0" u="none" strike="noStrike" dirty="0">
                          <a:solidFill>
                            <a:srgbClr val="800080"/>
                          </a:solidFill>
                          <a:effectLst/>
                          <a:latin typeface="+mn-lt"/>
                        </a:rPr>
                        <a:t>sources for initial evaluation identified.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Material</a:t>
                      </a:r>
                      <a:r>
                        <a:rPr lang="en-US" sz="1000" b="1" i="0" u="none" strike="noStrike" dirty="0" smtClean="0">
                          <a:solidFill>
                            <a:srgbClr val="FF0000"/>
                          </a:solidFill>
                          <a:effectLst/>
                          <a:latin typeface="+mn-lt"/>
                        </a:rPr>
                        <a:t> </a:t>
                      </a:r>
                      <a:r>
                        <a:rPr lang="en-US" sz="1000" b="0" i="0" u="none" strike="noStrike" dirty="0">
                          <a:solidFill>
                            <a:srgbClr val="FF0000"/>
                          </a:solidFill>
                          <a:effectLst/>
                          <a:latin typeface="+mn-lt"/>
                        </a:rPr>
                        <a:t>scale-up issues and sources only available outside the NTIB identified with </a:t>
                      </a:r>
                      <a:r>
                        <a:rPr lang="en-US" sz="1000" b="0" i="0" u="none" strike="noStrike" dirty="0" smtClean="0">
                          <a:solidFill>
                            <a:srgbClr val="FF0000"/>
                          </a:solidFill>
                          <a:effectLst/>
                          <a:latin typeface="+mn-lt"/>
                        </a:rPr>
                        <a:t>vulnerabilities.                                     </a:t>
                      </a:r>
                      <a:r>
                        <a:rPr lang="en-US" sz="1000" b="0" i="0" u="none" strike="noStrike" dirty="0">
                          <a:solidFill>
                            <a:srgbClr val="800080"/>
                          </a:solidFill>
                          <a:effectLst/>
                          <a:latin typeface="+mn-lt"/>
                        </a:rPr>
                        <a:t>Material availability assessed.  Material scale-up issues identified.</a:t>
                      </a:r>
                      <a:endParaRPr lang="en-US" sz="1000" b="0" i="0" u="none" strike="noStrike" dirty="0">
                        <a:effectLst/>
                        <a:latin typeface="+mn-lt"/>
                      </a:endParaRPr>
                    </a:p>
                  </a:txBody>
                  <a:tcPr marL="45720" marR="0" marT="0" marB="0"/>
                </a:tc>
                <a:tc>
                  <a:txBody>
                    <a:bodyPr/>
                    <a:lstStyle/>
                    <a:p>
                      <a:pPr algn="l" fontAlgn="t"/>
                      <a:r>
                        <a:rPr lang="en-US" sz="1000" b="0" i="0" u="none" strike="noStrike" dirty="0">
                          <a:effectLst/>
                          <a:latin typeface="+mn-lt"/>
                        </a:rPr>
                        <a:t>Projected lead times have been </a:t>
                      </a:r>
                      <a:r>
                        <a:rPr lang="en-US" sz="1000" b="0" i="0" u="none" strike="noStrike" dirty="0" smtClean="0">
                          <a:solidFill>
                            <a:srgbClr val="FF0000"/>
                          </a:solidFill>
                          <a:effectLst/>
                          <a:latin typeface="+mn-lt"/>
                        </a:rPr>
                        <a:t>analyzed and </a:t>
                      </a:r>
                      <a:r>
                        <a:rPr lang="en-US" sz="1000" b="0" i="0" u="none" strike="noStrike" dirty="0" smtClean="0">
                          <a:effectLst/>
                          <a:latin typeface="+mn-lt"/>
                        </a:rPr>
                        <a:t>identified </a:t>
                      </a:r>
                      <a:r>
                        <a:rPr lang="en-US" sz="1000" b="0" i="0" u="none" strike="noStrike" dirty="0">
                          <a:effectLst/>
                          <a:latin typeface="+mn-lt"/>
                        </a:rPr>
                        <a:t>for all difficult to obtain, difficult to process, or hazardous materials. Quantities and lead times estimated.  </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solidFill>
                            <a:schemeClr val="tx1"/>
                          </a:solidFill>
                          <a:effectLst/>
                          <a:latin typeface="+mn-lt"/>
                        </a:rPr>
                        <a:t>Potential industrial bases sources investigated.</a:t>
                      </a:r>
                      <a:r>
                        <a:rPr lang="en-US" sz="1000" b="0" i="0" u="none" strike="noStrike" dirty="0">
                          <a:solidFill>
                            <a:srgbClr val="FF0000"/>
                          </a:solidFill>
                          <a:effectLst/>
                          <a:latin typeface="+mn-lt"/>
                        </a:rPr>
                        <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
                      </a:r>
                      <a:br>
                        <a:rPr lang="en-US" sz="1000" b="0" i="0" u="none" strike="noStrike" dirty="0">
                          <a:solidFill>
                            <a:srgbClr val="FF0000"/>
                          </a:solidFill>
                          <a:effectLst/>
                          <a:latin typeface="+mn-lt"/>
                        </a:rPr>
                      </a:br>
                      <a:endParaRPr lang="en-US" sz="1000" b="0" i="0" u="none" strike="noStrike" dirty="0">
                        <a:solidFill>
                          <a:srgbClr val="0070C0"/>
                        </a:solidFill>
                        <a:effectLst/>
                        <a:latin typeface="+mn-lt"/>
                      </a:endParaRPr>
                    </a:p>
                  </a:txBody>
                  <a:tcPr marL="45720" marR="0" marT="0" marB="0"/>
                </a:tc>
                <a:tc>
                  <a:txBody>
                    <a:bodyPr/>
                    <a:lstStyle/>
                    <a:p>
                      <a:pPr algn="l" fontAlgn="t"/>
                      <a:r>
                        <a:rPr lang="en-US" sz="1000" b="0" i="0" u="none" strike="noStrike">
                          <a:effectLst/>
                          <a:latin typeface="+mn-lt"/>
                        </a:rPr>
                        <a:t>Materials sources and availability identified.  Material scale-up issues identified.</a:t>
                      </a:r>
                    </a:p>
                  </a:txBody>
                  <a:tcPr marL="45720" marR="0" marT="0" marB="0"/>
                </a:tc>
                <a:tc>
                  <a:txBody>
                    <a:bodyPr/>
                    <a:lstStyle/>
                    <a:p>
                      <a:pPr algn="l" fontAlgn="t"/>
                      <a:r>
                        <a:rPr lang="en-US" sz="1000" b="0" i="0" u="none" strike="noStrike" dirty="0">
                          <a:effectLst/>
                          <a:latin typeface="+mn-lt"/>
                        </a:rPr>
                        <a:t>Material availability assessed. Material</a:t>
                      </a:r>
                      <a:r>
                        <a:rPr lang="en-US" sz="1000" b="1" i="0" u="none" strike="noStrike" dirty="0">
                          <a:effectLst/>
                          <a:latin typeface="+mn-lt"/>
                        </a:rPr>
                        <a:t> </a:t>
                      </a:r>
                      <a:r>
                        <a:rPr lang="en-US" sz="1000" b="0" i="0" u="none" strike="noStrike" dirty="0">
                          <a:effectLst/>
                          <a:latin typeface="+mn-lt"/>
                        </a:rPr>
                        <a:t>scale-up issues evaluated and sources only available outside the NTIB identified with </a:t>
                      </a:r>
                      <a:r>
                        <a:rPr lang="en-US" sz="1000" b="0" i="0" u="none" strike="noStrike" dirty="0" smtClean="0">
                          <a:effectLst/>
                          <a:latin typeface="+mn-lt"/>
                        </a:rPr>
                        <a:t>vulnerabilities.</a:t>
                      </a: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chemeClr val="tx1"/>
                          </a:solidFill>
                          <a:effectLst/>
                          <a:latin typeface="+mn-lt"/>
                        </a:rPr>
                        <a:t>Projected lead times have been analyzed and identified for all difficult to obtain, difficult to process, or hazardous materials. Quantities and lead times estimated.  </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solidFill>
                          <a:srgbClr val="0070C0"/>
                        </a:solidFill>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16</a:t>
            </a:fld>
            <a:endParaRPr lang="en-US"/>
          </a:p>
        </p:txBody>
      </p:sp>
    </p:spTree>
    <p:extLst>
      <p:ext uri="{BB962C8B-B14F-4D97-AF65-F5344CB8AC3E}">
        <p14:creationId xmlns:p14="http://schemas.microsoft.com/office/powerpoint/2010/main" val="2741435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D.3 Supply </a:t>
            </a:r>
            <a:r>
              <a:rPr lang="en-US" b="1" dirty="0"/>
              <a:t>Chain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4732831"/>
              </p:ext>
            </p:extLst>
          </p:nvPr>
        </p:nvGraphicFramePr>
        <p:xfrm>
          <a:off x="228600" y="1554480"/>
          <a:ext cx="8686800" cy="2484120"/>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Initial assessment of potential supply chain capability.</a:t>
                      </a:r>
                    </a:p>
                  </a:txBody>
                  <a:tcPr marL="45720" marR="9525" marT="9525" marB="0"/>
                </a:tc>
                <a:tc>
                  <a:txBody>
                    <a:bodyPr/>
                    <a:lstStyle/>
                    <a:p>
                      <a:pPr algn="l" fontAlgn="t"/>
                      <a:r>
                        <a:rPr lang="en-US" sz="1000" b="0" i="0" u="none" strike="noStrike" dirty="0">
                          <a:effectLst/>
                          <a:latin typeface="+mn-lt"/>
                        </a:rPr>
                        <a:t>Survey completed for potential supply chain sources.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of IB for potential supply chain material </a:t>
                      </a:r>
                      <a:r>
                        <a:rPr lang="en-US" sz="1000" b="0" i="0" u="none" strike="noStrike" dirty="0" smtClean="0">
                          <a:solidFill>
                            <a:srgbClr val="FF0000"/>
                          </a:solidFill>
                          <a:effectLst/>
                          <a:latin typeface="+mn-lt"/>
                        </a:rPr>
                        <a:t>sources.</a:t>
                      </a:r>
                    </a:p>
                    <a:p>
                      <a:pPr algn="l" fontAlgn="t"/>
                      <a:r>
                        <a:rPr lang="en-US" sz="1000" b="0" i="0" u="none" strike="noStrike" dirty="0" smtClean="0">
                          <a:solidFill>
                            <a:srgbClr val="800080"/>
                          </a:solidFill>
                          <a:effectLst/>
                          <a:latin typeface="+mn-lt"/>
                        </a:rPr>
                        <a:t>Supply </a:t>
                      </a:r>
                      <a:r>
                        <a:rPr lang="en-US" sz="1000" b="0" i="0" u="none" strike="noStrike" dirty="0">
                          <a:solidFill>
                            <a:srgbClr val="800080"/>
                          </a:solidFill>
                          <a:effectLst/>
                          <a:latin typeface="+mn-lt"/>
                        </a:rPr>
                        <a:t>Chain Management policy documents and directives in place to govern program execution.</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7030A0"/>
                          </a:solidFill>
                          <a:effectLst/>
                          <a:latin typeface="+mn-lt"/>
                        </a:rPr>
                        <a:t>Program Supply Chain Management documents in place to cover program execution.</a:t>
                      </a:r>
                    </a:p>
                  </a:txBody>
                  <a:tcPr marL="45720" marR="0" marT="0" marB="0"/>
                </a:tc>
                <a:tc>
                  <a:txBody>
                    <a:bodyPr/>
                    <a:lstStyle/>
                    <a:p>
                      <a:pPr algn="l" fontAlgn="t"/>
                      <a:r>
                        <a:rPr lang="en-US" sz="1000" b="0" i="0" u="none" strike="noStrike" dirty="0" smtClean="0">
                          <a:solidFill>
                            <a:srgbClr val="FF0000"/>
                          </a:solidFill>
                          <a:effectLst/>
                          <a:latin typeface="+mn-lt"/>
                        </a:rPr>
                        <a:t>Initial </a:t>
                      </a:r>
                      <a:r>
                        <a:rPr lang="en-US" sz="1000" b="0" i="0" u="none" strike="noStrike" dirty="0">
                          <a:solidFill>
                            <a:srgbClr val="FF0000"/>
                          </a:solidFill>
                          <a:effectLst/>
                          <a:latin typeface="+mn-lt"/>
                        </a:rPr>
                        <a:t>assessment of potential materials supply chain capacity and capability conducted.</a:t>
                      </a:r>
                      <a:endParaRPr lang="en-US" sz="1000" b="0" i="0" u="none" strike="noStrike" dirty="0">
                        <a:effectLst/>
                        <a:latin typeface="+mn-lt"/>
                      </a:endParaRPr>
                    </a:p>
                  </a:txBody>
                  <a:tcPr marL="45720" marR="0" marT="0" marB="0"/>
                </a:tc>
                <a:tc>
                  <a:txBody>
                    <a:bodyPr/>
                    <a:lstStyle/>
                    <a:p>
                      <a:pPr algn="l" fontAlgn="t"/>
                      <a:r>
                        <a:rPr lang="en-US" sz="1000" b="0" i="0" u="none" strike="sngStrike" dirty="0">
                          <a:effectLst/>
                          <a:latin typeface="+mn-lt"/>
                        </a:rPr>
                        <a:t>Survey</a:t>
                      </a:r>
                      <a:r>
                        <a:rPr lang="en-US" sz="1000" b="0" i="0" u="none" strike="noStrike" dirty="0">
                          <a:effectLst/>
                          <a:latin typeface="+mn-lt"/>
                        </a:rPr>
                        <a:t> </a:t>
                      </a:r>
                      <a:r>
                        <a:rPr lang="en-US" sz="1000" b="0" i="0" u="none" strike="noStrike" dirty="0">
                          <a:solidFill>
                            <a:srgbClr val="FF0000"/>
                          </a:solidFill>
                          <a:effectLst/>
                          <a:latin typeface="+mn-lt"/>
                        </a:rPr>
                        <a:t>Analysis </a:t>
                      </a:r>
                      <a:r>
                        <a:rPr lang="en-US" sz="1000" b="0" i="0" u="none" strike="noStrike" dirty="0">
                          <a:effectLst/>
                          <a:latin typeface="+mn-lt"/>
                        </a:rPr>
                        <a:t>completed</a:t>
                      </a:r>
                      <a:r>
                        <a:rPr lang="en-US" sz="1000" b="0" i="0" u="none" strike="sngStrike" dirty="0">
                          <a:effectLst/>
                          <a:latin typeface="+mn-lt"/>
                        </a:rPr>
                        <a:t> for </a:t>
                      </a:r>
                      <a:r>
                        <a:rPr lang="en-US" sz="1000" b="0" i="0" u="none" strike="noStrike" dirty="0">
                          <a:solidFill>
                            <a:srgbClr val="FF0000"/>
                          </a:solidFill>
                          <a:effectLst/>
                          <a:latin typeface="+mn-lt"/>
                        </a:rPr>
                        <a:t>of </a:t>
                      </a:r>
                      <a:r>
                        <a:rPr lang="en-US" sz="1000" b="0" i="0" u="none" strike="noStrike" dirty="0">
                          <a:effectLst/>
                          <a:latin typeface="+mn-lt"/>
                        </a:rPr>
                        <a:t>potential </a:t>
                      </a:r>
                      <a:r>
                        <a:rPr lang="en-US" sz="1000" b="0" i="0" u="none" strike="noStrike" dirty="0">
                          <a:solidFill>
                            <a:srgbClr val="FF0000"/>
                          </a:solidFill>
                          <a:effectLst/>
                          <a:latin typeface="+mn-lt"/>
                        </a:rPr>
                        <a:t>materials </a:t>
                      </a:r>
                      <a:r>
                        <a:rPr lang="en-US" sz="1000" b="0" i="0" u="none" strike="noStrike" dirty="0">
                          <a:effectLst/>
                          <a:latin typeface="+mn-lt"/>
                        </a:rPr>
                        <a:t>supply chain sources. </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solidFill>
                            <a:schemeClr val="tx1"/>
                          </a:solidFill>
                          <a:effectLst/>
                          <a:latin typeface="+mn-lt"/>
                        </a:rPr>
                        <a:t>Survey conducted of IB for potential supply chain material sources.</a:t>
                      </a:r>
                    </a:p>
                  </a:txBody>
                  <a:tcPr marL="45720" marR="0" marT="0" marB="0"/>
                </a:tc>
                <a:tc>
                  <a:txBody>
                    <a:bodyPr/>
                    <a:lstStyle/>
                    <a:p>
                      <a:pPr algn="l" fontAlgn="t"/>
                      <a:r>
                        <a:rPr lang="en-US" sz="1000" b="0" i="0" u="none" strike="noStrike">
                          <a:effectLst/>
                          <a:latin typeface="+mn-lt"/>
                        </a:rPr>
                        <a:t>Potential supply chain materials sources identified.</a:t>
                      </a:r>
                    </a:p>
                  </a:txBody>
                  <a:tcPr marL="45720" marR="0" marT="0" marB="0"/>
                </a:tc>
                <a:tc>
                  <a:txBody>
                    <a:bodyPr/>
                    <a:lstStyle/>
                    <a:p>
                      <a:pPr algn="l" fontAlgn="t"/>
                      <a:r>
                        <a:rPr lang="en-US" sz="1000" b="0" i="0" u="none" strike="noStrike" dirty="0">
                          <a:effectLst/>
                          <a:latin typeface="+mn-lt"/>
                        </a:rPr>
                        <a:t>Initial assessment of potential materials supply chain capacity and capability conducted</a:t>
                      </a:r>
                      <a:r>
                        <a:rPr lang="en-US" sz="1000" b="0" i="0" u="none" strike="noStrike" dirty="0" smtClean="0">
                          <a:effectLst/>
                          <a:latin typeface="+mn-lt"/>
                        </a:rPr>
                        <a:t>.</a:t>
                      </a: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chemeClr val="tx1"/>
                          </a:solidFill>
                          <a:effectLst/>
                          <a:latin typeface="+mn-lt"/>
                        </a:rPr>
                        <a:t>Analysis completed of potential materials supply chain sources</a:t>
                      </a:r>
                      <a:r>
                        <a:rPr lang="en-US" sz="1000" b="0" i="0" u="none" strike="noStrike" dirty="0" smtClean="0">
                          <a:solidFill>
                            <a:schemeClr val="tx1"/>
                          </a:solidFill>
                          <a:effectLst/>
                          <a:latin typeface="+mn-lt"/>
                        </a:rPr>
                        <a:t>.</a:t>
                      </a:r>
                      <a:endParaRPr lang="en-US" sz="1000" b="0" i="0" u="none" strike="noStrike" dirty="0">
                        <a:solidFill>
                          <a:schemeClr val="tx1"/>
                        </a:solidFill>
                        <a:effectLst/>
                        <a:latin typeface="+mn-lt"/>
                      </a:endParaRP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solidFill>
                          <a:srgbClr val="FF0000"/>
                        </a:solidFill>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17</a:t>
            </a:fld>
            <a:endParaRPr lang="en-US"/>
          </a:p>
        </p:txBody>
      </p:sp>
    </p:spTree>
    <p:extLst>
      <p:ext uri="{BB962C8B-B14F-4D97-AF65-F5344CB8AC3E}">
        <p14:creationId xmlns:p14="http://schemas.microsoft.com/office/powerpoint/2010/main" val="3477904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D.4 Special </a:t>
            </a:r>
            <a:r>
              <a:rPr lang="en-US" b="1" dirty="0"/>
              <a:t>Handling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140506"/>
              </p:ext>
            </p:extLst>
          </p:nvPr>
        </p:nvGraphicFramePr>
        <p:xfrm>
          <a:off x="228600" y="1554480"/>
          <a:ext cx="8686800" cy="36468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Initial evaluation of potential regulatory requirements and special handling concerns. </a:t>
                      </a:r>
                    </a:p>
                  </a:txBody>
                  <a:tcPr marL="45720" marR="9525" marT="9525" marB="0"/>
                </a:tc>
                <a:tc>
                  <a:txBody>
                    <a:bodyPr/>
                    <a:lstStyle/>
                    <a:p>
                      <a:pPr algn="l" fontAlgn="t"/>
                      <a:r>
                        <a:rPr lang="en-US" sz="1000" b="0" i="0" u="none" strike="noStrike">
                          <a:effectLst/>
                          <a:latin typeface="+mn-lt"/>
                        </a:rPr>
                        <a:t>List of hazardous materials identified.  Special handling procedures applied in the lab. Special handling concerns assessed.  </a:t>
                      </a:r>
                    </a:p>
                  </a:txBody>
                  <a:tcPr marL="45720" marR="9525" marT="9525" marB="0"/>
                </a:tc>
                <a:tc>
                  <a:txBody>
                    <a:bodyPr/>
                    <a:lstStyle/>
                    <a:p>
                      <a:pPr algn="l" fontAlgn="t"/>
                      <a:r>
                        <a:rPr lang="en-US" sz="1000" b="0" i="0" u="none" strike="noStrike" dirty="0">
                          <a:effectLst/>
                          <a:latin typeface="+mn-lt"/>
                        </a:rPr>
                        <a:t>List of hazardous materials updated.  Special handling procedures applied in the lab. Special handling requirements identified.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Initial special handling concerns identified.                                             </a:t>
                      </a:r>
                      <a:r>
                        <a:rPr lang="en-US" sz="1000" b="0" i="0" u="none" strike="noStrike" dirty="0">
                          <a:solidFill>
                            <a:srgbClr val="800080"/>
                          </a:solidFill>
                          <a:effectLst/>
                          <a:latin typeface="+mn-lt"/>
                        </a:rPr>
                        <a:t>All Special Handling policy and process documents and directives in place to govern program execution.</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a:effectLst/>
                          <a:latin typeface="+mn-lt"/>
                        </a:rPr>
                        <a:t>Initial evaluation of potential regulatory requirements and special handling concerns. </a:t>
                      </a:r>
                    </a:p>
                  </a:txBody>
                  <a:tcPr marL="45720" marR="0" marT="0" marB="0"/>
                </a:tc>
                <a:tc>
                  <a:txBody>
                    <a:bodyPr/>
                    <a:lstStyle/>
                    <a:p>
                      <a:pPr algn="l" fontAlgn="t"/>
                      <a:r>
                        <a:rPr lang="en-US" sz="1000" b="0" i="0" u="none" strike="noStrike" dirty="0" smtClean="0">
                          <a:solidFill>
                            <a:srgbClr val="FF0000"/>
                          </a:solidFill>
                          <a:effectLst/>
                          <a:latin typeface="+mn-lt"/>
                        </a:rPr>
                        <a:t>Potential </a:t>
                      </a:r>
                      <a:r>
                        <a:rPr lang="en-US" sz="1000" b="0" i="0" u="none" strike="noStrike" dirty="0">
                          <a:solidFill>
                            <a:srgbClr val="FF0000"/>
                          </a:solidFill>
                          <a:effectLst/>
                          <a:latin typeface="+mn-lt"/>
                        </a:rPr>
                        <a:t>special handling concerns and regulatory requirements assessed. Special handling procedures developed. </a:t>
                      </a:r>
                      <a:r>
                        <a:rPr lang="en-US" sz="1000" b="0" i="0" u="none" strike="sngStrike" dirty="0" smtClean="0">
                          <a:solidFill>
                            <a:srgbClr val="FF0000"/>
                          </a:solidFill>
                          <a:effectLst/>
                          <a:latin typeface="+mn-lt"/>
                        </a:rPr>
                        <a:t> </a:t>
                      </a:r>
                      <a:r>
                        <a:rPr lang="en-US" sz="1000" b="0" i="0" u="none" strike="noStrike" dirty="0">
                          <a:solidFill>
                            <a:srgbClr val="FF0000"/>
                          </a:solidFill>
                          <a:effectLst/>
                          <a:latin typeface="+mn-lt"/>
                        </a:rPr>
                        <a:t>List of hazardous materials </a:t>
                      </a:r>
                      <a:r>
                        <a:rPr lang="en-US" sz="1000" b="0" i="0" u="none" strike="noStrike" dirty="0" smtClean="0">
                          <a:solidFill>
                            <a:srgbClr val="FF0000"/>
                          </a:solidFill>
                          <a:effectLst/>
                          <a:latin typeface="+mn-lt"/>
                        </a:rPr>
                        <a:t>identified.</a:t>
                      </a:r>
                      <a:endParaRPr lang="en-US" sz="1000" b="0" i="0" u="none" strike="noStrike" dirty="0">
                        <a:effectLst/>
                        <a:latin typeface="+mn-lt"/>
                      </a:endParaRPr>
                    </a:p>
                  </a:txBody>
                  <a:tcPr marL="45720" marR="0" marT="0" marB="0"/>
                </a:tc>
                <a:tc>
                  <a:txBody>
                    <a:bodyPr/>
                    <a:lstStyle/>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As part of material characteristics and properties survey, initial special handling concerns and policies identified.                                             </a:t>
                      </a:r>
                    </a:p>
                  </a:txBody>
                  <a:tcPr marL="45720" marR="0" marT="0" marB="0"/>
                </a:tc>
                <a:tc>
                  <a:txBody>
                    <a:bodyPr/>
                    <a:lstStyle/>
                    <a:p>
                      <a:pPr algn="l" fontAlgn="t"/>
                      <a:r>
                        <a:rPr lang="en-US" sz="1000" b="0" i="0" u="none" strike="noStrike">
                          <a:effectLst/>
                          <a:latin typeface="+mn-lt"/>
                        </a:rPr>
                        <a:t>Initial review and evaluation potential regulatory requirements and special handling concerns for applicability conducted.</a:t>
                      </a:r>
                    </a:p>
                  </a:txBody>
                  <a:tcPr marL="45720" marR="0" marT="0" marB="0"/>
                </a:tc>
                <a:tc>
                  <a:txBody>
                    <a:bodyPr/>
                    <a:lstStyle/>
                    <a:p>
                      <a:pPr algn="l" fontAlgn="t"/>
                      <a:r>
                        <a:rPr lang="en-US" sz="1000" b="0" i="0" u="none" strike="noStrike" dirty="0">
                          <a:effectLst/>
                          <a:latin typeface="+mn-lt"/>
                        </a:rPr>
                        <a:t>List of hazardous materials identified. Potential special handling concerns and regulatory requirements assessed. Special handling procedures applied in the lab.</a:t>
                      </a:r>
                      <a:br>
                        <a:rPr lang="en-US" sz="1000" b="0" i="0" u="none" strike="noStrike" dirty="0">
                          <a:effectLst/>
                          <a:latin typeface="+mn-lt"/>
                        </a:rPr>
                      </a:br>
                      <a:r>
                        <a:rPr lang="en-US" sz="1000" b="0" i="0" u="none" strike="noStrike" dirty="0">
                          <a:effectLst/>
                          <a:latin typeface="+mn-lt"/>
                        </a:rPr>
                        <a:t/>
                      </a:r>
                      <a:br>
                        <a:rPr lang="en-US" sz="1000" b="0" i="0" u="none" strike="noStrike" dirty="0">
                          <a:effectLst/>
                          <a:latin typeface="+mn-lt"/>
                        </a:rPr>
                      </a:b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List of hazardous materials updated.  Special handling requirements analyzed. Special handling procedures are being followed in the lab. </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18</a:t>
            </a:fld>
            <a:endParaRPr lang="en-US"/>
          </a:p>
        </p:txBody>
      </p:sp>
    </p:spTree>
    <p:extLst>
      <p:ext uri="{BB962C8B-B14F-4D97-AF65-F5344CB8AC3E}">
        <p14:creationId xmlns:p14="http://schemas.microsoft.com/office/powerpoint/2010/main" val="2261478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E.1 Modeling </a:t>
            </a:r>
            <a:r>
              <a:rPr lang="en-US" b="1" dirty="0"/>
              <a:t>&amp; </a:t>
            </a:r>
            <a:r>
              <a:rPr lang="en-US" b="1" dirty="0" smtClean="0"/>
              <a:t>Simulation</a:t>
            </a:r>
            <a:br>
              <a:rPr lang="en-US" b="1" dirty="0" smtClean="0"/>
            </a:br>
            <a:r>
              <a:rPr lang="en-US" sz="2800" b="1" dirty="0" smtClean="0"/>
              <a:t>(Product </a:t>
            </a:r>
            <a:r>
              <a:rPr lang="en-US" sz="2800" b="1" dirty="0"/>
              <a:t>&amp;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4829234"/>
              </p:ext>
            </p:extLst>
          </p:nvPr>
        </p:nvGraphicFramePr>
        <p:xfrm>
          <a:off x="228600" y="1554480"/>
          <a:ext cx="8686800" cy="37992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a:effectLst/>
                          <a:latin typeface="+mn-lt"/>
                        </a:rPr>
                        <a:t>MRL 2</a:t>
                      </a:r>
                      <a:endParaRPr lang="en-US" sz="10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9525" marR="9525" marT="9525" marB="0"/>
                </a:tc>
                <a:tc>
                  <a:txBody>
                    <a:bodyPr/>
                    <a:lstStyle/>
                    <a:p>
                      <a:pPr algn="l" fontAlgn="t"/>
                      <a:r>
                        <a:rPr lang="en-US" sz="1000" b="0" i="0" u="none" strike="noStrike">
                          <a:effectLst/>
                          <a:latin typeface="+mn-lt"/>
                        </a:rPr>
                        <a:t>Initial models developed, if applicable.</a:t>
                      </a:r>
                    </a:p>
                  </a:txBody>
                  <a:tcPr marL="9525" marR="9525" marT="9525" marB="0"/>
                </a:tc>
                <a:tc>
                  <a:txBody>
                    <a:bodyPr/>
                    <a:lstStyle/>
                    <a:p>
                      <a:pPr algn="l" fontAlgn="t"/>
                      <a:r>
                        <a:rPr lang="en-US" sz="1000" b="0" i="0" u="none" strike="noStrike">
                          <a:effectLst/>
                          <a:latin typeface="+mn-lt"/>
                        </a:rPr>
                        <a:t>Identification of proposed manufacturing concepts or producibility needs based on high-level process flow chart models. </a:t>
                      </a:r>
                    </a:p>
                  </a:txBody>
                  <a:tcPr marL="9525" marR="9525" marT="9525" marB="0"/>
                </a:tc>
                <a:tc>
                  <a:txBody>
                    <a:bodyPr/>
                    <a:lstStyle/>
                    <a:p>
                      <a:pPr algn="l" fontAlgn="t"/>
                      <a:r>
                        <a:rPr lang="en-US" sz="1000" b="0" i="0" u="none" strike="noStrike" dirty="0">
                          <a:effectLst/>
                          <a:latin typeface="+mn-lt"/>
                        </a:rPr>
                        <a:t>Production modeling/simulation approaches for process or product are identified.  </a:t>
                      </a:r>
                    </a:p>
                  </a:txBody>
                  <a:tcPr marL="9525"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Potential models and simulations identified.                                             </a:t>
                      </a:r>
                      <a:r>
                        <a:rPr lang="en-US" sz="1000" b="0" i="0" u="none" strike="noStrike" dirty="0">
                          <a:solidFill>
                            <a:srgbClr val="800080"/>
                          </a:solidFill>
                          <a:effectLst/>
                          <a:latin typeface="+mn-lt"/>
                        </a:rPr>
                        <a:t>Program M&amp;S plan including approach, objectives and output requirements identified in program documentation.</a:t>
                      </a:r>
                      <a:endParaRPr lang="en-US" sz="1000" b="0" i="0" u="none" strike="noStrike" dirty="0">
                        <a:solidFill>
                          <a:srgbClr val="FF0000"/>
                        </a:solidFill>
                        <a:effectLst/>
                        <a:latin typeface="+mn-lt"/>
                      </a:endParaRPr>
                    </a:p>
                  </a:txBody>
                  <a:tcPr marL="0" marR="0" marT="0" marB="0"/>
                </a:tc>
                <a:tc>
                  <a:txBody>
                    <a:bodyPr/>
                    <a:lstStyle/>
                    <a:p>
                      <a:pPr algn="l" fontAlgn="t"/>
                      <a:r>
                        <a:rPr lang="en-US" sz="1000" b="0" i="0" u="none" strike="sngStrike" dirty="0" smtClean="0">
                          <a:solidFill>
                            <a:srgbClr val="FF0000"/>
                          </a:solidFill>
                          <a:effectLst/>
                          <a:latin typeface="+mn-lt"/>
                        </a:rPr>
                        <a:t>Initial</a:t>
                      </a:r>
                      <a:r>
                        <a:rPr lang="en-US" sz="1000" b="0" i="0" u="none" strike="noStrike" dirty="0" smtClean="0">
                          <a:solidFill>
                            <a:srgbClr val="FF0000"/>
                          </a:solidFill>
                          <a:effectLst/>
                          <a:latin typeface="+mn-lt"/>
                        </a:rPr>
                        <a:t> </a:t>
                      </a:r>
                      <a:r>
                        <a:rPr lang="en-US" sz="1000" b="0" i="0" u="none" strike="noStrike" dirty="0">
                          <a:solidFill>
                            <a:srgbClr val="FF0000"/>
                          </a:solidFill>
                          <a:effectLst/>
                          <a:latin typeface="+mn-lt"/>
                        </a:rPr>
                        <a:t>Identified models and simulations developed for comprehensive analysis., </a:t>
                      </a:r>
                      <a:r>
                        <a:rPr lang="en-US" sz="1000" b="0" i="0" u="none" strike="sngStrike" dirty="0">
                          <a:solidFill>
                            <a:srgbClr val="FF0000"/>
                          </a:solidFill>
                          <a:effectLst/>
                          <a:latin typeface="+mn-lt"/>
                        </a:rPr>
                        <a:t>if applicable</a:t>
                      </a:r>
                      <a:r>
                        <a:rPr lang="en-US" sz="1000" b="0" i="0" u="none" strike="noStrike" dirty="0">
                          <a:solidFill>
                            <a:srgbClr val="FF0000"/>
                          </a:solidFill>
                          <a:effectLst/>
                          <a:latin typeface="+mn-lt"/>
                        </a:rPr>
                        <a:t>. </a:t>
                      </a:r>
                      <a:endParaRPr lang="en-US" sz="1000" b="0" i="0" u="none" strike="noStrike" dirty="0">
                        <a:effectLst/>
                        <a:latin typeface="+mn-lt"/>
                      </a:endParaRPr>
                    </a:p>
                  </a:txBody>
                  <a:tcPr marL="0" marR="0" marT="0" marB="0"/>
                </a:tc>
                <a:tc>
                  <a:txBody>
                    <a:bodyPr/>
                    <a:lstStyle/>
                    <a:p>
                      <a:pPr algn="l" fontAlgn="t"/>
                      <a:r>
                        <a:rPr lang="en-US" sz="1000" b="0" i="0" u="none" strike="noStrike" dirty="0">
                          <a:solidFill>
                            <a:srgbClr val="FF0000"/>
                          </a:solidFill>
                          <a:effectLst/>
                          <a:latin typeface="+mn-lt"/>
                        </a:rPr>
                        <a:t>Identification of proposed manufacturing concepts or producibility needs based on high-level process flow chart models.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FF0000"/>
                          </a:solidFill>
                          <a:effectLst/>
                          <a:latin typeface="+mn-lt"/>
                        </a:rPr>
                        <a:t>Modeling </a:t>
                      </a:r>
                      <a:r>
                        <a:rPr lang="en-US" sz="1000" b="0" i="0" u="none" strike="noStrike" dirty="0">
                          <a:solidFill>
                            <a:srgbClr val="FF0000"/>
                          </a:solidFill>
                          <a:effectLst/>
                          <a:latin typeface="+mn-lt"/>
                        </a:rPr>
                        <a:t>and simulation software utilized to model behavior of potential solutions.</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Planned learning curve and data requirements developed</a:t>
                      </a:r>
                    </a:p>
                  </a:txBody>
                  <a:tcPr marL="4572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FF0000"/>
                          </a:solidFill>
                          <a:effectLst/>
                          <a:latin typeface="+mn-lt"/>
                        </a:rPr>
                        <a:t>Program M&amp;S plan including </a:t>
                      </a:r>
                      <a:r>
                        <a:rPr lang="en-US" sz="1000" b="0" i="0" u="none" strike="noStrike" dirty="0" smtClean="0">
                          <a:solidFill>
                            <a:schemeClr val="tx1"/>
                          </a:solidFill>
                          <a:effectLst/>
                          <a:latin typeface="+mn-lt"/>
                        </a:rPr>
                        <a:t>approaches for process or product</a:t>
                      </a:r>
                      <a:r>
                        <a:rPr lang="en-US" sz="1000" b="0" i="0" u="none" strike="noStrike" dirty="0" smtClean="0">
                          <a:solidFill>
                            <a:srgbClr val="FF0000"/>
                          </a:solidFill>
                          <a:effectLst/>
                          <a:latin typeface="+mn-lt"/>
                        </a:rPr>
                        <a:t>, objectives, and output requirements </a:t>
                      </a:r>
                      <a:r>
                        <a:rPr lang="en-US" sz="1000" b="0" i="0" u="none" strike="noStrike" dirty="0" smtClean="0">
                          <a:solidFill>
                            <a:schemeClr val="tx1"/>
                          </a:solidFill>
                          <a:effectLst/>
                          <a:latin typeface="+mn-lt"/>
                        </a:rPr>
                        <a:t>identified</a:t>
                      </a:r>
                      <a:r>
                        <a:rPr lang="en-US" sz="1000" b="0" i="0" u="none" strike="noStrike" dirty="0" smtClean="0">
                          <a:solidFill>
                            <a:srgbClr val="FF0000"/>
                          </a:solidFill>
                          <a:effectLst/>
                          <a:latin typeface="+mn-lt"/>
                        </a:rPr>
                        <a:t> for program documentation.</a:t>
                      </a:r>
                    </a:p>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Potential models and simulations identified.                                             </a:t>
                      </a:r>
                    </a:p>
                  </a:txBody>
                  <a:tcPr marL="45720" marR="0" marT="0" marB="0"/>
                </a:tc>
                <a:tc>
                  <a:txBody>
                    <a:bodyPr/>
                    <a:lstStyle/>
                    <a:p>
                      <a:pPr algn="l" fontAlgn="t"/>
                      <a:r>
                        <a:rPr lang="en-US" sz="1000" b="0" i="0" u="none" strike="noStrike">
                          <a:effectLst/>
                          <a:latin typeface="+mn-lt"/>
                        </a:rPr>
                        <a:t>Identified models and simulations developed for comprehensive analysis.</a:t>
                      </a:r>
                    </a:p>
                  </a:txBody>
                  <a:tcPr marL="45720" marR="0" marT="0" marB="0"/>
                </a:tc>
                <a:tc>
                  <a:txBody>
                    <a:bodyPr/>
                    <a:lstStyle/>
                    <a:p>
                      <a:pPr algn="l" fontAlgn="t"/>
                      <a:r>
                        <a:rPr lang="en-US" sz="1000" b="0" i="0" u="none" strike="noStrike" dirty="0">
                          <a:effectLst/>
                          <a:latin typeface="+mn-lt"/>
                        </a:rPr>
                        <a:t>Modeling and simulation software utilized to model behavior of potential solutions.</a:t>
                      </a:r>
                      <a:br>
                        <a:rPr lang="en-US" sz="1000" b="0" i="0" u="none" strike="noStrike" dirty="0">
                          <a:effectLst/>
                          <a:latin typeface="+mn-lt"/>
                        </a:rPr>
                      </a:br>
                      <a:r>
                        <a:rPr lang="en-US" sz="1000" b="0" i="0" u="none" strike="noStrike" dirty="0">
                          <a:effectLst/>
                          <a:latin typeface="+mn-lt"/>
                        </a:rPr>
                        <a:t>Planned learning curve and data requirements developed.</a:t>
                      </a:r>
                    </a:p>
                  </a:txBody>
                  <a:tcPr marL="45720" marR="0" marT="0" marB="0"/>
                </a:tc>
                <a:tc>
                  <a:txBody>
                    <a:bodyPr/>
                    <a:lstStyle/>
                    <a:p>
                      <a:pPr algn="l" fontAlgn="t"/>
                      <a:r>
                        <a:rPr lang="en-US" sz="1000" b="0" i="0" u="none" strike="noStrike" dirty="0">
                          <a:solidFill>
                            <a:schemeClr val="tx1"/>
                          </a:solidFill>
                          <a:effectLst/>
                          <a:latin typeface="+mn-lt"/>
                        </a:rPr>
                        <a:t>Program M&amp;S plan including approaches for process or product, objectives, and output requirements identified for program documentation.</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19</a:t>
            </a:fld>
            <a:endParaRPr lang="en-US"/>
          </a:p>
        </p:txBody>
      </p:sp>
    </p:spTree>
    <p:extLst>
      <p:ext uri="{BB962C8B-B14F-4D97-AF65-F5344CB8AC3E}">
        <p14:creationId xmlns:p14="http://schemas.microsoft.com/office/powerpoint/2010/main" val="233326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 Members</a:t>
            </a:r>
            <a:endParaRPr lang="en-US" dirty="0"/>
          </a:p>
        </p:txBody>
      </p:sp>
      <p:sp>
        <p:nvSpPr>
          <p:cNvPr id="3" name="Content Placeholder 2"/>
          <p:cNvSpPr>
            <a:spLocks noGrp="1"/>
          </p:cNvSpPr>
          <p:nvPr>
            <p:ph idx="1"/>
          </p:nvPr>
        </p:nvSpPr>
        <p:spPr/>
        <p:txBody>
          <a:bodyPr/>
          <a:lstStyle/>
          <a:p>
            <a:r>
              <a:rPr lang="en-US" dirty="0" smtClean="0"/>
              <a:t>Name – Organization  </a:t>
            </a:r>
            <a:endParaRPr lang="en-US" dirty="0"/>
          </a:p>
        </p:txBody>
      </p:sp>
      <p:sp>
        <p:nvSpPr>
          <p:cNvPr id="4" name="Slide Number Placeholder 3"/>
          <p:cNvSpPr>
            <a:spLocks noGrp="1"/>
          </p:cNvSpPr>
          <p:nvPr>
            <p:ph type="sldNum" sz="quarter" idx="12"/>
          </p:nvPr>
        </p:nvSpPr>
        <p:spPr/>
        <p:txBody>
          <a:bodyPr/>
          <a:lstStyle/>
          <a:p>
            <a:fld id="{CA894AE4-F01B-466A-B6D9-CBB21216D2B9}" type="slidenum">
              <a:rPr lang="en-US" smtClean="0"/>
              <a:t>2</a:t>
            </a:fld>
            <a:endParaRPr lang="en-US"/>
          </a:p>
        </p:txBody>
      </p:sp>
    </p:spTree>
    <p:extLst>
      <p:ext uri="{BB962C8B-B14F-4D97-AF65-F5344CB8AC3E}">
        <p14:creationId xmlns:p14="http://schemas.microsoft.com/office/powerpoint/2010/main" val="3067520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E.2 Manufacturing </a:t>
            </a:r>
            <a:r>
              <a:rPr lang="en-US" b="1" dirty="0"/>
              <a:t>Process Maturity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6978411"/>
              </p:ext>
            </p:extLst>
          </p:nvPr>
        </p:nvGraphicFramePr>
        <p:xfrm>
          <a:off x="228600" y="1554480"/>
          <a:ext cx="8686800" cy="47136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Identification of material and/or process approaches.</a:t>
                      </a:r>
                    </a:p>
                  </a:txBody>
                  <a:tcPr marL="45720" marR="9525" marT="9525" marB="0"/>
                </a:tc>
                <a:tc>
                  <a:txBody>
                    <a:bodyPr/>
                    <a:lstStyle/>
                    <a:p>
                      <a:pPr algn="l" fontAlgn="t"/>
                      <a:r>
                        <a:rPr lang="en-US" sz="1000" b="0" i="0" u="none" strike="noStrike">
                          <a:effectLst/>
                          <a:latin typeface="+mn-lt"/>
                        </a:rPr>
                        <a:t>Document high level manufacturing processes. Critical manufacturing processes identified through experimentation.</a:t>
                      </a:r>
                    </a:p>
                  </a:txBody>
                  <a:tcPr marL="45720" marR="9525" marT="9525" marB="0"/>
                </a:tc>
                <a:tc>
                  <a:txBody>
                    <a:bodyPr/>
                    <a:lstStyle/>
                    <a:p>
                      <a:pPr algn="l" fontAlgn="t"/>
                      <a:r>
                        <a:rPr lang="en-US" sz="1000" b="0" i="0" u="none" strike="noStrike" dirty="0">
                          <a:effectLst/>
                          <a:latin typeface="+mn-lt"/>
                        </a:rPr>
                        <a:t>Complete a survey to determine the current state of critical processes.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Identification of manufacturing process approaches.                              </a:t>
                      </a:r>
                      <a:r>
                        <a:rPr lang="en-US" sz="1000" b="0" i="0" u="none" strike="noStrike" dirty="0">
                          <a:solidFill>
                            <a:srgbClr val="008000"/>
                          </a:solidFill>
                          <a:effectLst/>
                          <a:latin typeface="+mn-lt"/>
                        </a:rPr>
                        <a:t>Proposed materiel solutions should be assessed for manufacturability and producibility.                                    </a:t>
                      </a:r>
                      <a:r>
                        <a:rPr lang="en-US" sz="1000" b="0" i="0" u="none" strike="noStrike" dirty="0">
                          <a:solidFill>
                            <a:srgbClr val="800080"/>
                          </a:solidFill>
                          <a:effectLst/>
                          <a:latin typeface="+mn-lt"/>
                        </a:rPr>
                        <a:t>Program instructions and directives created and approved for Manufacturing Process Maturity.                            </a:t>
                      </a:r>
                      <a:r>
                        <a:rPr lang="en-US" sz="1000" b="0" i="0" u="none" strike="noStrike" dirty="0">
                          <a:solidFill>
                            <a:srgbClr val="993300"/>
                          </a:solidFill>
                          <a:effectLst/>
                          <a:latin typeface="+mn-lt"/>
                        </a:rPr>
                        <a:t>Program instructions and directives created and approved for assessing the level of Manufacturing Process Maturity required for program.</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Feasibility </a:t>
                      </a:r>
                      <a:r>
                        <a:rPr lang="en-US" sz="1000" b="0" i="0" u="none" strike="noStrike" dirty="0">
                          <a:solidFill>
                            <a:srgbClr val="FF0000"/>
                          </a:solidFill>
                          <a:effectLst/>
                          <a:latin typeface="+mn-lt"/>
                        </a:rPr>
                        <a:t>assessments of similar manufacturing process approaches conducted.                     </a:t>
                      </a:r>
                      <a:r>
                        <a:rPr lang="en-US" sz="1000" b="0" i="0" u="none" strike="noStrike" dirty="0">
                          <a:solidFill>
                            <a:srgbClr val="993300"/>
                          </a:solidFill>
                          <a:effectLst/>
                          <a:latin typeface="+mn-lt"/>
                        </a:rPr>
                        <a:t>Criteria for process maturity analysis studies established.</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Feasibility </a:t>
                      </a:r>
                      <a:r>
                        <a:rPr lang="en-US" sz="1000" b="0" i="0" u="none" strike="noStrike" dirty="0">
                          <a:solidFill>
                            <a:srgbClr val="FF0000"/>
                          </a:solidFill>
                          <a:effectLst/>
                          <a:latin typeface="+mn-lt"/>
                        </a:rPr>
                        <a:t>assessments conducted identifying manufacturing risks (producibility, critical processes, special tooling, etc.) incurred for each concept.</a:t>
                      </a:r>
                      <a:endParaRPr lang="en-US" sz="1000" b="0" i="0" u="none" strike="noStrike" dirty="0">
                        <a:effectLst/>
                        <a:latin typeface="+mn-lt"/>
                      </a:endParaRPr>
                    </a:p>
                  </a:txBody>
                  <a:tcPr marL="4572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effectLst/>
                          <a:latin typeface="+mn-lt"/>
                        </a:rPr>
                        <a:t>Complete a survey to determine the current state of critical processes </a:t>
                      </a:r>
                      <a:r>
                        <a:rPr lang="en-US" sz="1000" b="0" i="0" u="none" strike="noStrike" dirty="0" smtClean="0">
                          <a:solidFill>
                            <a:srgbClr val="FF0000"/>
                          </a:solidFill>
                          <a:effectLst/>
                          <a:latin typeface="+mn-lt"/>
                        </a:rPr>
                        <a:t>for the selected materiel solution.</a:t>
                      </a:r>
                      <a:endParaRPr lang="en-US" sz="1000" b="0" i="0" u="none" strike="noStrike" dirty="0" smtClean="0">
                        <a:effectLst/>
                        <a:latin typeface="+mn-lt"/>
                      </a:endParaRPr>
                    </a:p>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Candidate manufacturing process approaches identified.                             </a:t>
                      </a:r>
                    </a:p>
                  </a:txBody>
                  <a:tcPr marL="45720" marR="0" marT="0" marB="0"/>
                </a:tc>
                <a:tc>
                  <a:txBody>
                    <a:bodyPr/>
                    <a:lstStyle/>
                    <a:p>
                      <a:pPr algn="l" fontAlgn="t"/>
                      <a:r>
                        <a:rPr lang="en-US" sz="1000" b="0" i="0" u="none" strike="noStrike">
                          <a:effectLst/>
                          <a:latin typeface="+mn-lt"/>
                        </a:rPr>
                        <a:t>Feasibility assessments of similar manufacturing processes conducted.</a:t>
                      </a:r>
                      <a:br>
                        <a:rPr lang="en-US" sz="1000" b="0" i="0" u="none" strike="noStrike">
                          <a:effectLst/>
                          <a:latin typeface="+mn-lt"/>
                        </a:rPr>
                      </a:br>
                      <a:r>
                        <a:rPr lang="en-US" sz="1000" b="0" i="0" u="none" strike="noStrike">
                          <a:effectLst/>
                          <a:latin typeface="+mn-lt"/>
                        </a:rPr>
                        <a:t>Criteria for process maturity analysis studies established.</a:t>
                      </a:r>
                    </a:p>
                  </a:txBody>
                  <a:tcPr marL="45720" marR="0" marT="0" marB="0"/>
                </a:tc>
                <a:tc>
                  <a:txBody>
                    <a:bodyPr/>
                    <a:lstStyle/>
                    <a:p>
                      <a:pPr algn="l" fontAlgn="t"/>
                      <a:r>
                        <a:rPr lang="en-US" sz="1000" b="0" i="0" u="none" strike="noStrike" dirty="0">
                          <a:effectLst/>
                          <a:latin typeface="+mn-lt"/>
                        </a:rPr>
                        <a:t>Feasibility assessments conducted identifying manufacturing risks (producibility, critical processes, special tooling, etc.) incurred for each concept.</a:t>
                      </a:r>
                    </a:p>
                  </a:txBody>
                  <a:tcPr marL="45720" marR="0" marT="0" marB="0"/>
                </a:tc>
                <a:tc>
                  <a:txBody>
                    <a:bodyPr/>
                    <a:lstStyle/>
                    <a:p>
                      <a:pPr algn="l" fontAlgn="t"/>
                      <a:r>
                        <a:rPr lang="en-US" sz="1000" b="0" i="0" u="none" strike="noStrike" dirty="0">
                          <a:solidFill>
                            <a:schemeClr val="tx1"/>
                          </a:solidFill>
                          <a:effectLst/>
                          <a:latin typeface="+mn-lt"/>
                        </a:rPr>
                        <a:t>Complete a survey to determine the current state of critical processes for the selected materiel solution.</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20</a:t>
            </a:fld>
            <a:endParaRPr lang="en-US"/>
          </a:p>
        </p:txBody>
      </p:sp>
    </p:spTree>
    <p:extLst>
      <p:ext uri="{BB962C8B-B14F-4D97-AF65-F5344CB8AC3E}">
        <p14:creationId xmlns:p14="http://schemas.microsoft.com/office/powerpoint/2010/main" val="214996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E.3 Process </a:t>
            </a:r>
            <a:r>
              <a:rPr lang="en-US" b="1" dirty="0"/>
              <a:t>Yields and Rates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1837523"/>
              </p:ext>
            </p:extLst>
          </p:nvPr>
        </p:nvGraphicFramePr>
        <p:xfrm>
          <a:off x="228600" y="1554480"/>
          <a:ext cx="8686800" cy="404304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a:effectLst/>
                          <a:latin typeface="+mn-lt"/>
                        </a:rPr>
                        <a:t>MRL 2</a:t>
                      </a:r>
                      <a:endParaRPr lang="en-US" sz="10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Initial estimates of yields and rates based on experiments or state of the art.</a:t>
                      </a:r>
                    </a:p>
                  </a:txBody>
                  <a:tcPr marL="45720" marR="9525" marT="9525" marB="0"/>
                </a:tc>
                <a:tc>
                  <a:txBody>
                    <a:bodyPr/>
                    <a:lstStyle/>
                    <a:p>
                      <a:pPr algn="l" fontAlgn="t"/>
                      <a:r>
                        <a:rPr lang="en-US" sz="1000" b="0" i="0" u="none" strike="noStrike" dirty="0">
                          <a:effectLst/>
                          <a:latin typeface="+mn-lt"/>
                        </a:rPr>
                        <a:t>Yield and rates assessment on proposed/similar processes complete and applied within Analysis of Alternatives (AoA).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Identification of similar existing manufacturing approaches with documented yields.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800080"/>
                          </a:solidFill>
                          <a:effectLst/>
                          <a:latin typeface="+mn-lt"/>
                        </a:rPr>
                        <a:t>Process </a:t>
                      </a:r>
                      <a:r>
                        <a:rPr lang="en-US" sz="1000" b="0" i="0" u="none" strike="noStrike" dirty="0">
                          <a:solidFill>
                            <a:srgbClr val="800080"/>
                          </a:solidFill>
                          <a:effectLst/>
                          <a:latin typeface="+mn-lt"/>
                        </a:rPr>
                        <a:t>yield and rate methodology identified and documented in Program documentation.</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Yields and rates estimated from similar existing processes </a:t>
                      </a:r>
                      <a:r>
                        <a:rPr lang="en-US" sz="1000" b="0" i="0" u="none" strike="noStrike" dirty="0" smtClean="0">
                          <a:solidFill>
                            <a:srgbClr val="FF0000"/>
                          </a:solidFill>
                          <a:effectLst/>
                          <a:latin typeface="+mn-lt"/>
                        </a:rPr>
                        <a:t>developed.</a:t>
                      </a:r>
                    </a:p>
                    <a:p>
                      <a:pPr algn="l" fontAlgn="t"/>
                      <a:r>
                        <a:rPr lang="en-US" sz="1000" b="0" i="0" u="none" strike="noStrike" dirty="0" smtClean="0">
                          <a:solidFill>
                            <a:srgbClr val="800080"/>
                          </a:solidFill>
                          <a:effectLst/>
                          <a:latin typeface="+mn-lt"/>
                        </a:rPr>
                        <a:t>Target </a:t>
                      </a:r>
                      <a:r>
                        <a:rPr lang="en-US" sz="1000" b="0" i="0" u="none" strike="noStrike" dirty="0">
                          <a:solidFill>
                            <a:srgbClr val="800080"/>
                          </a:solidFill>
                          <a:effectLst/>
                          <a:latin typeface="+mn-lt"/>
                        </a:rPr>
                        <a:t>yields and rates identified.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Sources </a:t>
                      </a:r>
                      <a:r>
                        <a:rPr lang="en-US" sz="1000" b="0" i="0" u="none" strike="noStrike" dirty="0">
                          <a:solidFill>
                            <a:srgbClr val="FF0000"/>
                          </a:solidFill>
                          <a:effectLst/>
                          <a:latin typeface="+mn-lt"/>
                        </a:rPr>
                        <a:t>of variations and plans to address have been identified. </a:t>
                      </a:r>
                      <a:r>
                        <a:rPr lang="en-US" sz="1000" b="0" i="0" u="none" strike="noStrike" dirty="0">
                          <a:effectLst/>
                          <a:latin typeface="+mn-lt"/>
                        </a:rPr>
                        <a:t/>
                      </a:r>
                      <a:br>
                        <a:rPr lang="en-US" sz="1000" b="0" i="0" u="none" strike="noStrike" dirty="0">
                          <a:effectLst/>
                          <a:latin typeface="+mn-lt"/>
                        </a:rPr>
                      </a:br>
                      <a:endParaRPr lang="en-US" sz="1000" b="0" i="0" u="none" strike="noStrike" dirty="0">
                        <a:effectLst/>
                        <a:latin typeface="+mn-lt"/>
                      </a:endParaRPr>
                    </a:p>
                  </a:txBody>
                  <a:tcPr marL="4572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effectLst/>
                          <a:latin typeface="+mn-lt"/>
                        </a:rPr>
                        <a:t>Yield and rates assessment on proposed/similar processes complete and applied within Analysis of Alternatives (AoA). </a:t>
                      </a:r>
                      <a:r>
                        <a:rPr lang="en-US" sz="1000" b="0" i="0" u="none" strike="noStrike" dirty="0" smtClean="0">
                          <a:solidFill>
                            <a:srgbClr val="FF0000"/>
                          </a:solidFill>
                          <a:effectLst/>
                          <a:latin typeface="+mn-lt"/>
                        </a:rPr>
                        <a:t>Process yield and rate methodology identified and documented in Program documentation.</a:t>
                      </a:r>
                      <a:endParaRPr lang="en-US" sz="1000" b="0" i="0" u="none" strike="noStrike" dirty="0" smtClean="0">
                        <a:effectLst/>
                        <a:latin typeface="+mn-lt"/>
                      </a:endParaRPr>
                    </a:p>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Identification of candidate manufacturing approaches with estimated yields.                            </a:t>
                      </a:r>
                    </a:p>
                  </a:txBody>
                  <a:tcPr marL="45720" marR="0" marT="0" marB="0"/>
                </a:tc>
                <a:tc>
                  <a:txBody>
                    <a:bodyPr/>
                    <a:lstStyle/>
                    <a:p>
                      <a:pPr algn="l" fontAlgn="t"/>
                      <a:r>
                        <a:rPr lang="en-US" sz="1000" b="0" i="0" u="none" strike="noStrike">
                          <a:effectLst/>
                          <a:latin typeface="+mn-lt"/>
                        </a:rPr>
                        <a:t>Yields and rates estimated from similar existing processes developed and initial goals identified.           </a:t>
                      </a:r>
                    </a:p>
                  </a:txBody>
                  <a:tcPr marL="45720" marR="0" marT="0" marB="0"/>
                </a:tc>
                <a:tc>
                  <a:txBody>
                    <a:bodyPr/>
                    <a:lstStyle/>
                    <a:p>
                      <a:pPr algn="l" fontAlgn="t"/>
                      <a:r>
                        <a:rPr lang="en-US" sz="1000" b="0" i="0" u="none" strike="noStrike" dirty="0">
                          <a:effectLst/>
                          <a:latin typeface="+mn-lt"/>
                        </a:rPr>
                        <a:t>Initial estimates of yields and rates based on experiments or state of the art. Sources of variations and plans to address have been identified.</a:t>
                      </a:r>
                    </a:p>
                  </a:txBody>
                  <a:tcPr marL="45720" marR="0" marT="0" marB="0"/>
                </a:tc>
                <a:tc>
                  <a:txBody>
                    <a:bodyPr/>
                    <a:lstStyle/>
                    <a:p>
                      <a:pPr algn="l" fontAlgn="t"/>
                      <a:r>
                        <a:rPr lang="en-US" sz="1000" b="0" i="0" u="none" strike="noStrike" dirty="0">
                          <a:solidFill>
                            <a:schemeClr val="tx1"/>
                          </a:solidFill>
                          <a:effectLst/>
                          <a:latin typeface="+mn-lt"/>
                        </a:rPr>
                        <a:t>Yield and rates assessment on proposed/similar processes complete and applied within Analysis of Alternatives (AoA). Process yield and rate methodology identified and documented in Program documentation.</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21</a:t>
            </a:fld>
            <a:endParaRPr lang="en-US"/>
          </a:p>
        </p:txBody>
      </p:sp>
    </p:spTree>
    <p:extLst>
      <p:ext uri="{BB962C8B-B14F-4D97-AF65-F5344CB8AC3E}">
        <p14:creationId xmlns:p14="http://schemas.microsoft.com/office/powerpoint/2010/main" val="142059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F.1 Quality </a:t>
            </a:r>
            <a:r>
              <a:rPr lang="en-US" b="1" dirty="0"/>
              <a:t>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1207844"/>
              </p:ext>
            </p:extLst>
          </p:nvPr>
        </p:nvGraphicFramePr>
        <p:xfrm>
          <a:off x="228600" y="1554480"/>
          <a:ext cx="8686800" cy="39516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endParaRPr lang="en-US" sz="1000" dirty="0">
                        <a:latin typeface="+mn-lt"/>
                      </a:endParaRPr>
                    </a:p>
                  </a:txBody>
                  <a:tcPr marL="45720"/>
                </a:tc>
                <a:tc>
                  <a:txBody>
                    <a:bodyPr/>
                    <a:lstStyle/>
                    <a:p>
                      <a:endParaRPr lang="en-US" sz="1000" dirty="0">
                        <a:latin typeface="+mn-lt"/>
                      </a:endParaRPr>
                    </a:p>
                  </a:txBody>
                  <a:tcPr marL="45720"/>
                </a:tc>
                <a:tc>
                  <a:txBody>
                    <a:bodyPr/>
                    <a:lstStyle/>
                    <a:p>
                      <a:endParaRPr lang="en-US" sz="1000" dirty="0">
                        <a:latin typeface="+mn-lt"/>
                      </a:endParaRPr>
                    </a:p>
                  </a:txBody>
                  <a:tcPr marL="45720"/>
                </a:tc>
                <a:tc>
                  <a:txBody>
                    <a:bodyPr/>
                    <a:lstStyle/>
                    <a:p>
                      <a:pPr algn="l" fontAlgn="t"/>
                      <a:r>
                        <a:rPr lang="en-US" sz="1000" b="0" i="0" u="none" strike="noStrike" dirty="0">
                          <a:effectLst/>
                          <a:latin typeface="+mn-lt"/>
                        </a:rPr>
                        <a:t>Quality strategy identified as part of the Acquisition Strategy and included in Systems Engineering Plan (SEP).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Identify the initial quality management requirements to be met.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800080"/>
                          </a:solidFill>
                          <a:effectLst/>
                          <a:latin typeface="+mn-lt"/>
                        </a:rPr>
                        <a:t>Quality </a:t>
                      </a:r>
                      <a:r>
                        <a:rPr lang="en-US" sz="1000" b="0" i="0" u="none" strike="noStrike" dirty="0">
                          <a:solidFill>
                            <a:srgbClr val="800080"/>
                          </a:solidFill>
                          <a:effectLst/>
                          <a:latin typeface="+mn-lt"/>
                        </a:rPr>
                        <a:t>management policy and process documentation exists and aligned to program requirements.</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Identify solutions or systems that address initial quality management needs and metrics.</a:t>
                      </a:r>
                      <a:br>
                        <a:rPr lang="en-US" sz="1000" b="0" i="0" u="none" strike="noStrike" dirty="0">
                          <a:solidFill>
                            <a:srgbClr val="FF0000"/>
                          </a:solidFill>
                          <a:effectLst/>
                          <a:latin typeface="+mn-lt"/>
                        </a:rPr>
                      </a:br>
                      <a:r>
                        <a:rPr lang="en-US" sz="1000" b="0" i="0" u="none" strike="noStrike" dirty="0">
                          <a:solidFill>
                            <a:srgbClr val="800080"/>
                          </a:solidFill>
                          <a:effectLst/>
                          <a:latin typeface="+mn-lt"/>
                        </a:rPr>
                        <a:t>Program Quality Management Plan developed, approved and issued.  Other program quality management documentation generated for program use.</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0066CC"/>
                          </a:solidFill>
                          <a:effectLst/>
                          <a:latin typeface="+mn-lt"/>
                        </a:rPr>
                        <a:t>Initial quality issues have been identified.</a:t>
                      </a:r>
                      <a:br>
                        <a:rPr lang="en-US" sz="1000" b="0" i="0" u="none" strike="noStrike" dirty="0">
                          <a:solidFill>
                            <a:srgbClr val="0066CC"/>
                          </a:solidFill>
                          <a:effectLst/>
                          <a:latin typeface="+mn-lt"/>
                        </a:rPr>
                      </a:br>
                      <a:r>
                        <a:rPr lang="en-US" sz="1000" b="0" i="0" u="none" strike="noStrike" dirty="0">
                          <a:solidFill>
                            <a:srgbClr val="FF0000"/>
                          </a:solidFill>
                          <a:effectLst/>
                          <a:latin typeface="+mn-lt"/>
                        </a:rPr>
                        <a:t>Identify and specify quality management metrics for MDD.</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Analyze capability to meet quality management needs. </a:t>
                      </a:r>
                      <a:endParaRPr lang="en-US" sz="1000" b="0" i="0" u="none" strike="noStrike" dirty="0">
                        <a:solidFill>
                          <a:srgbClr val="0070C0"/>
                        </a:solidFill>
                        <a:effectLst/>
                        <a:latin typeface="+mn-lt"/>
                      </a:endParaRPr>
                    </a:p>
                  </a:txBody>
                  <a:tcPr marL="45720" marR="0" marT="0" marB="0"/>
                </a:tc>
                <a:tc>
                  <a:txBody>
                    <a:bodyPr/>
                    <a:lstStyle/>
                    <a:p>
                      <a:pPr algn="l" fontAlgn="t"/>
                      <a:r>
                        <a:rPr lang="en-US" sz="1000" b="0" i="0" u="none" strike="noStrike" dirty="0">
                          <a:effectLst/>
                          <a:latin typeface="+mn-lt"/>
                        </a:rPr>
                        <a:t>Quality strategy identified as part of the Acquisition Strategy </a:t>
                      </a:r>
                      <a:r>
                        <a:rPr lang="en-US" sz="1000" b="0" i="0" u="none" strike="noStrike" dirty="0">
                          <a:solidFill>
                            <a:srgbClr val="FF0000"/>
                          </a:solidFill>
                          <a:effectLst/>
                          <a:latin typeface="+mn-lt"/>
                        </a:rPr>
                        <a:t>(AS)</a:t>
                      </a:r>
                      <a:r>
                        <a:rPr lang="en-US" sz="1000" b="0" i="0" u="none" strike="noStrike" dirty="0">
                          <a:effectLst/>
                          <a:latin typeface="+mn-lt"/>
                        </a:rPr>
                        <a:t> and included in Systems Engineering Plan (SEP).  </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Initial quality management requirements to be met identified.                  </a:t>
                      </a:r>
                    </a:p>
                  </a:txBody>
                  <a:tcPr marL="45720" marR="0" marT="0" marB="0"/>
                </a:tc>
                <a:tc>
                  <a:txBody>
                    <a:bodyPr/>
                    <a:lstStyle/>
                    <a:p>
                      <a:pPr algn="l" fontAlgn="t"/>
                      <a:r>
                        <a:rPr lang="en-US" sz="1000" b="0" i="0" u="none" strike="noStrike">
                          <a:effectLst/>
                          <a:latin typeface="+mn-lt"/>
                        </a:rPr>
                        <a:t>Identify quality management processes that address initial needs and metrics.</a:t>
                      </a:r>
                      <a:br>
                        <a:rPr lang="en-US" sz="1000" b="0" i="0" u="none" strike="noStrike">
                          <a:effectLst/>
                          <a:latin typeface="+mn-lt"/>
                        </a:rPr>
                      </a:br>
                      <a:endParaRPr lang="en-US" sz="1000" b="0" i="0" u="none" strike="noStrike">
                        <a:effectLst/>
                        <a:latin typeface="+mn-lt"/>
                      </a:endParaRPr>
                    </a:p>
                  </a:txBody>
                  <a:tcPr marL="45720" marR="0" marT="0" marB="0"/>
                </a:tc>
                <a:tc>
                  <a:txBody>
                    <a:bodyPr/>
                    <a:lstStyle/>
                    <a:p>
                      <a:pPr algn="l" fontAlgn="t"/>
                      <a:r>
                        <a:rPr lang="en-US" sz="1000" b="0" i="0" u="none" strike="noStrike">
                          <a:effectLst/>
                          <a:latin typeface="+mn-lt"/>
                        </a:rPr>
                        <a:t>Analyze quality management capability to meet quality needs.</a:t>
                      </a:r>
                      <a:br>
                        <a:rPr lang="en-US" sz="1000" b="0" i="0" u="none" strike="noStrike">
                          <a:effectLst/>
                          <a:latin typeface="+mn-lt"/>
                        </a:rPr>
                      </a:br>
                      <a:r>
                        <a:rPr lang="en-US" sz="1000" b="0" i="0" u="none" strike="noStrike">
                          <a:effectLst/>
                          <a:latin typeface="+mn-lt"/>
                        </a:rPr>
                        <a:t>Identify and specify quality management metrics for MDD.</a:t>
                      </a:r>
                      <a:br>
                        <a:rPr lang="en-US" sz="1000" b="0" i="0" u="none" strike="noStrike">
                          <a:effectLst/>
                          <a:latin typeface="+mn-lt"/>
                        </a:rPr>
                      </a:br>
                      <a:r>
                        <a:rPr lang="en-US" sz="1000" b="0" i="0" u="none" strike="noStrike">
                          <a:effectLst/>
                          <a:latin typeface="+mn-lt"/>
                        </a:rPr>
                        <a:t>Initial quality management issues are identified.</a:t>
                      </a:r>
                      <a:br>
                        <a:rPr lang="en-US" sz="1000" b="0" i="0" u="none" strike="noStrike">
                          <a:effectLst/>
                          <a:latin typeface="+mn-lt"/>
                        </a:rPr>
                      </a:br>
                      <a:endParaRPr lang="en-US" sz="1000" b="0" i="0" u="none" strike="noStrike">
                        <a:effectLst/>
                        <a:latin typeface="+mn-lt"/>
                      </a:endParaRPr>
                    </a:p>
                  </a:txBody>
                  <a:tcPr marL="45720" marR="0" marT="0" marB="0"/>
                </a:tc>
                <a:tc>
                  <a:txBody>
                    <a:bodyPr/>
                    <a:lstStyle/>
                    <a:p>
                      <a:pPr algn="l" fontAlgn="t"/>
                      <a:r>
                        <a:rPr lang="en-US" sz="1000" b="0" i="0" u="none" strike="noStrike" dirty="0">
                          <a:solidFill>
                            <a:schemeClr val="tx1"/>
                          </a:solidFill>
                          <a:effectLst/>
                          <a:latin typeface="+mn-lt"/>
                        </a:rPr>
                        <a:t>Quality strategy identified as part of the Acquisition Strategy (AS) and included in Systems Engineering Plan (SEP). Quality management policy and process documentation exists and aligned to program requirements.</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22</a:t>
            </a:fld>
            <a:endParaRPr lang="en-US"/>
          </a:p>
        </p:txBody>
      </p:sp>
    </p:spTree>
    <p:extLst>
      <p:ext uri="{BB962C8B-B14F-4D97-AF65-F5344CB8AC3E}">
        <p14:creationId xmlns:p14="http://schemas.microsoft.com/office/powerpoint/2010/main" val="3854119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F.2 Product </a:t>
            </a:r>
            <a:r>
              <a:rPr lang="en-US" b="1" dirty="0"/>
              <a:t>Quality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4898113"/>
              </p:ext>
            </p:extLst>
          </p:nvPr>
        </p:nvGraphicFramePr>
        <p:xfrm>
          <a:off x="228600" y="1554480"/>
          <a:ext cx="8686800" cy="51708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endParaRPr lang="en-US" sz="1000" dirty="0">
                        <a:latin typeface="+mn-lt"/>
                      </a:endParaRPr>
                    </a:p>
                  </a:txBody>
                  <a:tcPr marL="45720"/>
                </a:tc>
                <a:tc>
                  <a:txBody>
                    <a:bodyPr/>
                    <a:lstStyle/>
                    <a:p>
                      <a:endParaRPr lang="en-US" sz="1000">
                        <a:latin typeface="+mn-lt"/>
                      </a:endParaRPr>
                    </a:p>
                  </a:txBody>
                  <a:tcPr marL="45720"/>
                </a:tc>
                <a:tc>
                  <a:txBody>
                    <a:bodyPr/>
                    <a:lstStyle/>
                    <a:p>
                      <a:endParaRPr lang="en-US" sz="1000">
                        <a:latin typeface="+mn-lt"/>
                      </a:endParaRPr>
                    </a:p>
                  </a:txBody>
                  <a:tcPr marL="45720"/>
                </a:tc>
                <a:tc>
                  <a:txBody>
                    <a:bodyPr/>
                    <a:lstStyle/>
                    <a:p>
                      <a:pPr algn="l" fontAlgn="t"/>
                      <a:r>
                        <a:rPr lang="en-US" sz="1000" b="0" i="0" u="none" strike="noStrike" dirty="0">
                          <a:effectLst/>
                          <a:latin typeface="+mn-lt"/>
                        </a:rPr>
                        <a:t>Product inspection and acceptance testing strategy identified as part of the Acquisition Strategy and included in Systems Engineering Plan (SEP).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Identify the initial product quality requirements to be met.                 </a:t>
                      </a:r>
                      <a:r>
                        <a:rPr lang="en-US" sz="1000" b="0" i="0" u="none" strike="noStrike" dirty="0">
                          <a:solidFill>
                            <a:srgbClr val="008000"/>
                          </a:solidFill>
                          <a:effectLst/>
                          <a:latin typeface="+mn-lt"/>
                        </a:rPr>
                        <a:t>Assess emerging technology maturity requirements.                                   </a:t>
                      </a:r>
                      <a:r>
                        <a:rPr lang="en-US" sz="1000" b="0" i="0" u="none" strike="noStrike" dirty="0">
                          <a:solidFill>
                            <a:srgbClr val="800080"/>
                          </a:solidFill>
                          <a:effectLst/>
                          <a:latin typeface="+mn-lt"/>
                        </a:rPr>
                        <a:t>General Product Quality standards available for program use.</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Identify solutions that could address product quality needs and meet product quality requirements.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008000"/>
                          </a:solidFill>
                          <a:effectLst/>
                          <a:latin typeface="+mn-lt"/>
                        </a:rPr>
                        <a:t>Assess </a:t>
                      </a:r>
                      <a:r>
                        <a:rPr lang="en-US" sz="1000" b="0" i="0" u="none" strike="noStrike" dirty="0">
                          <a:solidFill>
                            <a:srgbClr val="008000"/>
                          </a:solidFill>
                          <a:effectLst/>
                          <a:latin typeface="+mn-lt"/>
                        </a:rPr>
                        <a:t>emerging technology maturity </a:t>
                      </a:r>
                      <a:r>
                        <a:rPr lang="en-US" sz="1000" b="0" i="0" u="none" strike="noStrike" dirty="0" smtClean="0">
                          <a:solidFill>
                            <a:srgbClr val="008000"/>
                          </a:solidFill>
                          <a:effectLst/>
                          <a:latin typeface="+mn-lt"/>
                        </a:rPr>
                        <a:t>requirements.</a:t>
                      </a:r>
                    </a:p>
                    <a:p>
                      <a:pPr algn="l" fontAlgn="t"/>
                      <a:r>
                        <a:rPr lang="en-US" sz="1000" b="0" i="0" u="none" strike="noStrike" dirty="0" smtClean="0">
                          <a:solidFill>
                            <a:srgbClr val="800080"/>
                          </a:solidFill>
                          <a:effectLst/>
                          <a:latin typeface="+mn-lt"/>
                        </a:rPr>
                        <a:t>Program </a:t>
                      </a:r>
                      <a:r>
                        <a:rPr lang="en-US" sz="1000" b="0" i="0" u="none" strike="noStrike" dirty="0">
                          <a:solidFill>
                            <a:srgbClr val="800080"/>
                          </a:solidFill>
                          <a:effectLst/>
                          <a:latin typeface="+mn-lt"/>
                        </a:rPr>
                        <a:t>Product Quality Standards in place and approved. </a:t>
                      </a:r>
                      <a:endParaRPr lang="en-US" sz="1000" b="0" i="0" u="none" strike="noStrike" dirty="0" smtClean="0">
                        <a:solidFill>
                          <a:srgbClr val="800080"/>
                        </a:solidFill>
                        <a:effectLst/>
                        <a:latin typeface="+mn-lt"/>
                      </a:endParaRPr>
                    </a:p>
                    <a:p>
                      <a:pPr algn="l" fontAlgn="t"/>
                      <a:r>
                        <a:rPr lang="en-US" sz="1000" b="0" i="0" u="none" strike="noStrike" dirty="0" smtClean="0">
                          <a:solidFill>
                            <a:srgbClr val="993300"/>
                          </a:solidFill>
                          <a:effectLst/>
                          <a:latin typeface="+mn-lt"/>
                        </a:rPr>
                        <a:t>Required </a:t>
                      </a:r>
                      <a:r>
                        <a:rPr lang="en-US" sz="1000" b="0" i="0" u="none" strike="noStrike" dirty="0">
                          <a:solidFill>
                            <a:srgbClr val="993300"/>
                          </a:solidFill>
                          <a:effectLst/>
                          <a:latin typeface="+mn-lt"/>
                        </a:rPr>
                        <a:t>and/or desired product quality attributes identified and where appropriate, specification levels set.</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333399"/>
                          </a:solidFill>
                          <a:effectLst/>
                          <a:latin typeface="+mn-lt"/>
                        </a:rPr>
                        <a:t>Initial product quality issues identified based on experiments or state of the art.</a:t>
                      </a:r>
                      <a:r>
                        <a:rPr lang="en-US" sz="1000" b="0" i="0" u="none" strike="noStrike" dirty="0">
                          <a:solidFill>
                            <a:srgbClr val="FF0000"/>
                          </a:solidFill>
                          <a:effectLst/>
                          <a:latin typeface="+mn-lt"/>
                        </a:rPr>
                        <a:t>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FF0000"/>
                          </a:solidFill>
                          <a:effectLst/>
                          <a:latin typeface="+mn-lt"/>
                        </a:rPr>
                        <a:t>Identify </a:t>
                      </a:r>
                      <a:r>
                        <a:rPr lang="en-US" sz="1000" b="0" i="0" u="none" strike="noStrike" dirty="0">
                          <a:solidFill>
                            <a:srgbClr val="FF0000"/>
                          </a:solidFill>
                          <a:effectLst/>
                          <a:latin typeface="+mn-lt"/>
                        </a:rPr>
                        <a:t>the impact of technology on quality and process state of the art.</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Initial product quality</a:t>
                      </a:r>
                      <a:r>
                        <a:rPr lang="en-US" sz="1000" b="0" i="0" u="none" strike="sngStrike" dirty="0">
                          <a:solidFill>
                            <a:srgbClr val="FF0000"/>
                          </a:solidFill>
                          <a:effectLst/>
                          <a:latin typeface="+mn-lt"/>
                        </a:rPr>
                        <a:t> issues</a:t>
                      </a:r>
                      <a:r>
                        <a:rPr lang="en-US" sz="1000" b="0" i="0" u="none" strike="noStrike" dirty="0">
                          <a:solidFill>
                            <a:srgbClr val="FF0000"/>
                          </a:solidFill>
                          <a:effectLst/>
                          <a:latin typeface="+mn-lt"/>
                        </a:rPr>
                        <a:t> risks identified based on experiments or state of the art.</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Identify and specify product quality metrics for MDD. </a:t>
                      </a:r>
                      <a:r>
                        <a:rPr lang="en-US" sz="1000" b="0" i="0" u="none" strike="noStrike" dirty="0" smtClean="0">
                          <a:solidFill>
                            <a:srgbClr val="993300"/>
                          </a:solidFill>
                          <a:effectLst/>
                          <a:latin typeface="+mn-lt"/>
                        </a:rPr>
                        <a:t>Initialize </a:t>
                      </a:r>
                      <a:r>
                        <a:rPr lang="en-US" sz="1000" b="0" i="0" u="none" strike="noStrike" dirty="0">
                          <a:solidFill>
                            <a:srgbClr val="993300"/>
                          </a:solidFill>
                          <a:effectLst/>
                          <a:latin typeface="+mn-lt"/>
                        </a:rPr>
                        <a:t>critical to quality (CTQ) analysis for likely components &amp; characteristics of product.</a:t>
                      </a:r>
                      <a:endParaRPr lang="en-US" sz="1000" b="0" i="0" u="none" strike="noStrike" dirty="0">
                        <a:solidFill>
                          <a:srgbClr val="0070C0"/>
                        </a:solidFill>
                        <a:effectLst/>
                        <a:latin typeface="+mn-lt"/>
                      </a:endParaRPr>
                    </a:p>
                  </a:txBody>
                  <a:tcPr marL="45720" marR="0" marT="0" marB="0"/>
                </a:tc>
                <a:tc>
                  <a:txBody>
                    <a:bodyPr/>
                    <a:lstStyle/>
                    <a:p>
                      <a:endParaRPr lang="en-US" sz="100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Potential product quality requirements to be met identified.</a:t>
                      </a:r>
                      <a:br>
                        <a:rPr lang="en-US" sz="1000" b="0" i="0" u="none" strike="noStrike" dirty="0">
                          <a:effectLst/>
                          <a:latin typeface="+mn-lt"/>
                        </a:rPr>
                      </a:br>
                      <a:endParaRPr lang="en-US" sz="1000" b="0" i="0" u="none" strike="noStrike" dirty="0">
                        <a:effectLst/>
                        <a:latin typeface="+mn-lt"/>
                      </a:endParaRPr>
                    </a:p>
                  </a:txBody>
                  <a:tcPr marL="45720" marR="0" marT="0" marB="0"/>
                </a:tc>
                <a:tc>
                  <a:txBody>
                    <a:bodyPr/>
                    <a:lstStyle/>
                    <a:p>
                      <a:pPr algn="l" fontAlgn="t"/>
                      <a:r>
                        <a:rPr lang="en-US" sz="1000" b="0" i="0" u="none" strike="noStrike" dirty="0" smtClean="0">
                          <a:effectLst/>
                          <a:latin typeface="+mn-lt"/>
                        </a:rPr>
                        <a:t>Solutions </a:t>
                      </a:r>
                      <a:r>
                        <a:rPr lang="en-US" sz="1000" b="0" i="0" u="none" strike="noStrike" dirty="0">
                          <a:effectLst/>
                          <a:latin typeface="+mn-lt"/>
                        </a:rPr>
                        <a:t>that could address product quality requirements identified.</a:t>
                      </a:r>
                      <a:br>
                        <a:rPr lang="en-US" sz="1000" b="0" i="0" u="none" strike="noStrike" dirty="0">
                          <a:effectLst/>
                          <a:latin typeface="+mn-lt"/>
                        </a:rPr>
                      </a:br>
                      <a:r>
                        <a:rPr lang="en-US" sz="1000" b="0" i="0" u="none" strike="noStrike" dirty="0">
                          <a:effectLst/>
                          <a:latin typeface="+mn-lt"/>
                        </a:rPr>
                        <a:t>Desired product quality attributes identified and where appropriate, specification levels established.</a:t>
                      </a:r>
                    </a:p>
                  </a:txBody>
                  <a:tcPr marL="45720" marR="0" marT="0" marB="0"/>
                </a:tc>
                <a:tc>
                  <a:txBody>
                    <a:bodyPr/>
                    <a:lstStyle/>
                    <a:p>
                      <a:pPr algn="l" fontAlgn="t"/>
                      <a:r>
                        <a:rPr lang="en-US" sz="1000" b="0" i="0" u="none" strike="noStrike" dirty="0">
                          <a:effectLst/>
                          <a:latin typeface="+mn-lt"/>
                        </a:rPr>
                        <a:t>Impact of quality technology and process state of the art on product quality is assessed and risks identified.</a:t>
                      </a:r>
                      <a:br>
                        <a:rPr lang="en-US" sz="1000" b="0" i="0" u="none" strike="noStrike" dirty="0">
                          <a:effectLst/>
                          <a:latin typeface="+mn-lt"/>
                        </a:rPr>
                      </a:br>
                      <a:r>
                        <a:rPr lang="en-US" sz="1000" b="0" i="0" u="none" strike="noStrike" dirty="0">
                          <a:effectLst/>
                          <a:latin typeface="+mn-lt"/>
                        </a:rPr>
                        <a:t>Identify and specify product quality metrics for MDD.</a:t>
                      </a:r>
                    </a:p>
                  </a:txBody>
                  <a:tcPr marL="45720" marR="0" marT="0" marB="0"/>
                </a:tc>
                <a:tc>
                  <a:txBody>
                    <a:bodyPr/>
                    <a:lstStyle/>
                    <a:p>
                      <a:pPr algn="l" fontAlgn="t"/>
                      <a:r>
                        <a:rPr lang="en-US" sz="1000" b="0" i="0" u="none" strike="noStrike" dirty="0">
                          <a:solidFill>
                            <a:schemeClr val="tx1"/>
                          </a:solidFill>
                          <a:effectLst/>
                          <a:latin typeface="+mn-lt"/>
                        </a:rPr>
                        <a:t>Product inspection and acceptance testing strategy identified as part of the Acquisition Strategy and included in Systems Engineering Plan (SEP).</a:t>
                      </a:r>
                      <a:br>
                        <a:rPr lang="en-US" sz="1000" b="0" i="0" u="none" strike="noStrike" dirty="0">
                          <a:solidFill>
                            <a:schemeClr val="tx1"/>
                          </a:solidFill>
                          <a:effectLst/>
                          <a:latin typeface="+mn-lt"/>
                        </a:rPr>
                      </a:br>
                      <a:r>
                        <a:rPr lang="en-US" sz="1000" b="0" i="0" u="none" strike="noStrike" dirty="0">
                          <a:solidFill>
                            <a:schemeClr val="tx1"/>
                          </a:solidFill>
                          <a:effectLst/>
                          <a:latin typeface="+mn-lt"/>
                        </a:rPr>
                        <a:t>Initialize critical to quality (CTQ) analysis for likely components &amp; characteristics of product.</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23</a:t>
            </a:fld>
            <a:endParaRPr lang="en-US"/>
          </a:p>
        </p:txBody>
      </p:sp>
    </p:spTree>
    <p:extLst>
      <p:ext uri="{BB962C8B-B14F-4D97-AF65-F5344CB8AC3E}">
        <p14:creationId xmlns:p14="http://schemas.microsoft.com/office/powerpoint/2010/main" val="26114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F.3 Supplier </a:t>
            </a:r>
            <a:r>
              <a:rPr lang="en-US" b="1" dirty="0"/>
              <a:t>Quality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9820824"/>
              </p:ext>
            </p:extLst>
          </p:nvPr>
        </p:nvGraphicFramePr>
        <p:xfrm>
          <a:off x="228600" y="1554480"/>
          <a:ext cx="8686800" cy="37992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a:effectLst/>
                          <a:latin typeface="+mn-lt"/>
                        </a:rPr>
                        <a:t>MRL 3</a:t>
                      </a:r>
                      <a:endParaRPr lang="en-US" sz="10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endParaRPr lang="en-US" sz="1000">
                        <a:latin typeface="+mn-lt"/>
                      </a:endParaRPr>
                    </a:p>
                  </a:txBody>
                  <a:tcPr marL="45720"/>
                </a:tc>
                <a:tc>
                  <a:txBody>
                    <a:bodyPr/>
                    <a:lstStyle/>
                    <a:p>
                      <a:endParaRPr lang="en-US" sz="1000" dirty="0">
                        <a:latin typeface="+mn-lt"/>
                      </a:endParaRPr>
                    </a:p>
                  </a:txBody>
                  <a:tcPr marL="45720"/>
                </a:tc>
                <a:tc>
                  <a:txBody>
                    <a:bodyPr/>
                    <a:lstStyle/>
                    <a:p>
                      <a:endParaRPr lang="en-US" sz="1000" dirty="0">
                        <a:latin typeface="+mn-lt"/>
                      </a:endParaRPr>
                    </a:p>
                  </a:txBody>
                  <a:tcPr marL="45720"/>
                </a:tc>
                <a:tc>
                  <a:txBody>
                    <a:bodyPr/>
                    <a:lstStyle/>
                    <a:p>
                      <a:pPr algn="l" fontAlgn="t"/>
                      <a:r>
                        <a:rPr lang="en-US" sz="1000" b="0" i="0" u="none" strike="noStrike" dirty="0">
                          <a:effectLst/>
                          <a:latin typeface="+mn-lt"/>
                        </a:rPr>
                        <a:t>Potential supplier base quality capabilities and risks identified, including </a:t>
                      </a:r>
                      <a:r>
                        <a:rPr lang="en-US" sz="1000" b="0" i="0" u="none" strike="noStrike" dirty="0" err="1">
                          <a:effectLst/>
                          <a:latin typeface="+mn-lt"/>
                        </a:rPr>
                        <a:t>subtier</a:t>
                      </a:r>
                      <a:r>
                        <a:rPr lang="en-US" sz="1000" b="0" i="0" u="none" strike="noStrike" dirty="0">
                          <a:effectLst/>
                          <a:latin typeface="+mn-lt"/>
                        </a:rPr>
                        <a:t> supplier quality management.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Identify initial supply chain quality management requirements.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800080"/>
                          </a:solidFill>
                          <a:effectLst/>
                          <a:latin typeface="+mn-lt"/>
                        </a:rPr>
                        <a:t>General </a:t>
                      </a:r>
                      <a:r>
                        <a:rPr lang="en-US" sz="1000" b="0" i="0" u="none" strike="noStrike" dirty="0">
                          <a:solidFill>
                            <a:srgbClr val="800080"/>
                          </a:solidFill>
                          <a:effectLst/>
                          <a:latin typeface="+mn-lt"/>
                        </a:rPr>
                        <a:t>Supplier Quality Management standards available for program use. </a:t>
                      </a:r>
                      <a:endParaRPr lang="en-US" sz="1000" b="0" i="0" u="none" strike="noStrike" dirty="0" smtClean="0">
                        <a:solidFill>
                          <a:srgbClr val="800080"/>
                        </a:solidFill>
                        <a:effectLst/>
                        <a:latin typeface="+mn-lt"/>
                      </a:endParaRPr>
                    </a:p>
                    <a:p>
                      <a:pPr algn="l" fontAlgn="t"/>
                      <a:r>
                        <a:rPr lang="en-US" sz="1000" b="0" i="0" u="none" strike="noStrike" dirty="0" smtClean="0">
                          <a:solidFill>
                            <a:srgbClr val="993300"/>
                          </a:solidFill>
                          <a:effectLst/>
                          <a:latin typeface="+mn-lt"/>
                        </a:rPr>
                        <a:t>"</a:t>
                      </a:r>
                      <a:r>
                        <a:rPr lang="en-US" sz="1000" b="0" i="0" u="none" strike="noStrike" dirty="0">
                          <a:solidFill>
                            <a:srgbClr val="993300"/>
                          </a:solidFill>
                          <a:effectLst/>
                          <a:latin typeface="+mn-lt"/>
                        </a:rPr>
                        <a:t>High level" product or system quality targets considered and </a:t>
                      </a:r>
                      <a:r>
                        <a:rPr lang="en-US" sz="1000" b="0" i="0" u="none" strike="noStrike" dirty="0" smtClean="0">
                          <a:solidFill>
                            <a:srgbClr val="993300"/>
                          </a:solidFill>
                          <a:effectLst/>
                          <a:latin typeface="+mn-lt"/>
                        </a:rPr>
                        <a:t>initially </a:t>
                      </a:r>
                      <a:r>
                        <a:rPr lang="en-US" sz="1000" b="0" i="0" u="none" strike="noStrike" dirty="0">
                          <a:solidFill>
                            <a:srgbClr val="993300"/>
                          </a:solidFill>
                          <a:effectLst/>
                          <a:latin typeface="+mn-lt"/>
                        </a:rPr>
                        <a:t>set.</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Identify and establish Supplier Quality Management metrics and solutions that could address quality needs. </a:t>
                      </a:r>
                      <a:br>
                        <a:rPr lang="en-US" sz="1000" b="0" i="0" u="none" strike="noStrike" dirty="0">
                          <a:solidFill>
                            <a:srgbClr val="FF0000"/>
                          </a:solidFill>
                          <a:effectLst/>
                          <a:latin typeface="+mn-lt"/>
                        </a:rPr>
                      </a:br>
                      <a:r>
                        <a:rPr lang="en-US" sz="1000" b="0" i="0" u="none" strike="noStrike" dirty="0">
                          <a:solidFill>
                            <a:srgbClr val="800080"/>
                          </a:solidFill>
                          <a:effectLst/>
                          <a:latin typeface="+mn-lt"/>
                        </a:rPr>
                        <a:t>Program Supplier Quality Management Plan and other documentation in place and approved. </a:t>
                      </a:r>
                      <a:endParaRPr lang="en-US" sz="1000" b="0" i="0" u="none" strike="noStrike" dirty="0" smtClean="0">
                        <a:solidFill>
                          <a:srgbClr val="800080"/>
                        </a:solidFill>
                        <a:effectLst/>
                        <a:latin typeface="+mn-lt"/>
                      </a:endParaRPr>
                    </a:p>
                    <a:p>
                      <a:pPr algn="l" fontAlgn="t"/>
                      <a:r>
                        <a:rPr lang="en-US" sz="1000" b="0" i="0" u="none" strike="noStrike" dirty="0" smtClean="0">
                          <a:solidFill>
                            <a:srgbClr val="993300"/>
                          </a:solidFill>
                          <a:effectLst/>
                          <a:latin typeface="+mn-lt"/>
                        </a:rPr>
                        <a:t>Required </a:t>
                      </a:r>
                      <a:r>
                        <a:rPr lang="en-US" sz="1000" b="0" i="0" u="none" strike="noStrike" dirty="0">
                          <a:solidFill>
                            <a:srgbClr val="993300"/>
                          </a:solidFill>
                          <a:effectLst/>
                          <a:latin typeface="+mn-lt"/>
                        </a:rPr>
                        <a:t>quality system certifications (e.g. ISO 9001, etc.) specified.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0070C0"/>
                          </a:solidFill>
                          <a:effectLst/>
                          <a:latin typeface="+mn-lt"/>
                        </a:rPr>
                        <a:t>Initial supplier quality issues have been identified based on experiments or state of the art.                                             </a:t>
                      </a:r>
                      <a:r>
                        <a:rPr lang="en-US" sz="1000" b="0" i="0" u="none" strike="noStrike" dirty="0">
                          <a:solidFill>
                            <a:srgbClr val="FF0000"/>
                          </a:solidFill>
                          <a:effectLst/>
                          <a:latin typeface="+mn-lt"/>
                        </a:rPr>
                        <a:t>Initial supply chain </a:t>
                      </a:r>
                      <a:r>
                        <a:rPr lang="en-US" sz="1000" b="0" i="0" u="none" strike="sngStrike" dirty="0">
                          <a:solidFill>
                            <a:srgbClr val="FF0000"/>
                          </a:solidFill>
                          <a:effectLst/>
                          <a:latin typeface="+mn-lt"/>
                        </a:rPr>
                        <a:t>supplier</a:t>
                      </a:r>
                      <a:r>
                        <a:rPr lang="en-US" sz="1000" b="0" i="0" u="none" strike="noStrike" dirty="0">
                          <a:solidFill>
                            <a:srgbClr val="FF0000"/>
                          </a:solidFill>
                          <a:effectLst/>
                          <a:latin typeface="+mn-lt"/>
                        </a:rPr>
                        <a:t> quality </a:t>
                      </a:r>
                      <a:r>
                        <a:rPr lang="en-US" sz="1000" b="0" i="0" u="none" strike="noStrike" dirty="0" smtClean="0">
                          <a:solidFill>
                            <a:srgbClr val="FF0000"/>
                          </a:solidFill>
                          <a:effectLst/>
                          <a:latin typeface="+mn-lt"/>
                        </a:rPr>
                        <a:t>risks </a:t>
                      </a:r>
                      <a:r>
                        <a:rPr lang="en-US" sz="1000" b="0" i="0" u="none" strike="noStrike" dirty="0">
                          <a:solidFill>
                            <a:srgbClr val="FF0000"/>
                          </a:solidFill>
                          <a:effectLst/>
                          <a:latin typeface="+mn-lt"/>
                        </a:rPr>
                        <a:t>have been identified based on established </a:t>
                      </a:r>
                      <a:r>
                        <a:rPr lang="en-US" sz="1000" b="0" i="0" u="none" strike="noStrike" dirty="0" smtClean="0">
                          <a:solidFill>
                            <a:srgbClr val="FF0000"/>
                          </a:solidFill>
                          <a:effectLst/>
                          <a:latin typeface="+mn-lt"/>
                        </a:rPr>
                        <a:t>metrics.</a:t>
                      </a:r>
                      <a:r>
                        <a:rPr lang="en-US" sz="1000" b="0" i="0" u="none" strike="noStrike" dirty="0" smtClean="0">
                          <a:solidFill>
                            <a:srgbClr val="0066CC"/>
                          </a:solidFill>
                          <a:effectLst/>
                          <a:latin typeface="+mn-lt"/>
                        </a:rPr>
                        <a:t> </a:t>
                      </a:r>
                    </a:p>
                    <a:p>
                      <a:pPr algn="l" fontAlgn="t"/>
                      <a:r>
                        <a:rPr lang="en-US" sz="1000" b="0" i="0" u="none" strike="noStrike" dirty="0" smtClean="0">
                          <a:solidFill>
                            <a:srgbClr val="993300"/>
                          </a:solidFill>
                          <a:effectLst/>
                          <a:latin typeface="+mn-lt"/>
                        </a:rPr>
                        <a:t>Initial </a:t>
                      </a:r>
                      <a:r>
                        <a:rPr lang="en-US" sz="1000" b="0" i="0" u="none" strike="noStrike" dirty="0">
                          <a:solidFill>
                            <a:srgbClr val="993300"/>
                          </a:solidFill>
                          <a:effectLst/>
                          <a:latin typeface="+mn-lt"/>
                        </a:rPr>
                        <a:t>quality system audits conducted and any necessary supplier mitigation activity identified for follow-up.</a:t>
                      </a:r>
                      <a:endParaRPr lang="en-US" sz="1000" b="0" i="0" u="none" strike="noStrike" dirty="0">
                        <a:solidFill>
                          <a:srgbClr val="0070C0"/>
                        </a:solidFill>
                        <a:effectLst/>
                        <a:latin typeface="+mn-lt"/>
                      </a:endParaRPr>
                    </a:p>
                  </a:txBody>
                  <a:tcPr marL="45720" marR="0" marT="0" marB="0"/>
                </a:tc>
                <a:tc>
                  <a:txBody>
                    <a:bodyPr/>
                    <a:lstStyle/>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Initial supply chain quality management requirements identified.</a:t>
                      </a:r>
                    </a:p>
                  </a:txBody>
                  <a:tcPr marL="45720" marR="0" marT="0" marB="0"/>
                </a:tc>
                <a:tc>
                  <a:txBody>
                    <a:bodyPr/>
                    <a:lstStyle/>
                    <a:p>
                      <a:pPr algn="l" fontAlgn="t"/>
                      <a:r>
                        <a:rPr lang="en-US" sz="1000" b="0" i="0" u="none" strike="noStrike">
                          <a:solidFill>
                            <a:schemeClr val="tx1"/>
                          </a:solidFill>
                          <a:effectLst/>
                          <a:latin typeface="+mn-lt"/>
                        </a:rPr>
                        <a:t>Supplier Quality Management processes identified that address quality management needs and metrics.</a:t>
                      </a:r>
                    </a:p>
                  </a:txBody>
                  <a:tcPr marL="45720" marR="0" marT="0" marB="0"/>
                </a:tc>
                <a:tc>
                  <a:txBody>
                    <a:bodyPr/>
                    <a:lstStyle/>
                    <a:p>
                      <a:pPr algn="l" fontAlgn="t"/>
                      <a:r>
                        <a:rPr lang="en-US" sz="1000" b="0" i="0" u="none" strike="noStrike" dirty="0">
                          <a:solidFill>
                            <a:schemeClr val="tx1"/>
                          </a:solidFill>
                          <a:effectLst/>
                          <a:latin typeface="+mn-lt"/>
                        </a:rPr>
                        <a:t>Initial supplier quality assessed and issues identified based on established metrics, experiments, or state of the art.                                             </a:t>
                      </a:r>
                      <a:br>
                        <a:rPr lang="en-US" sz="1000" b="0" i="0" u="none" strike="noStrike" dirty="0">
                          <a:solidFill>
                            <a:schemeClr val="tx1"/>
                          </a:solidFill>
                          <a:effectLst/>
                          <a:latin typeface="+mn-lt"/>
                        </a:rPr>
                      </a:br>
                      <a:endParaRPr lang="en-US" sz="1000" b="0" i="0" u="none" strike="noStrike" dirty="0">
                        <a:solidFill>
                          <a:schemeClr val="tx1"/>
                        </a:solidFill>
                        <a:effectLst/>
                        <a:latin typeface="+mn-lt"/>
                      </a:endParaRPr>
                    </a:p>
                  </a:txBody>
                  <a:tcPr marL="45720" marR="0" marT="0" marB="0"/>
                </a:tc>
                <a:tc>
                  <a:txBody>
                    <a:bodyPr/>
                    <a:lstStyle/>
                    <a:p>
                      <a:pPr algn="l" fontAlgn="t"/>
                      <a:r>
                        <a:rPr lang="en-US" sz="1000" b="0" i="0" u="none" strike="noStrike" dirty="0" smtClean="0">
                          <a:effectLst/>
                          <a:latin typeface="+mn-lt"/>
                        </a:rPr>
                        <a:t>No change.</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solidFill>
                          <a:srgbClr val="0070C0"/>
                        </a:solidFill>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24</a:t>
            </a:fld>
            <a:endParaRPr lang="en-US"/>
          </a:p>
        </p:txBody>
      </p:sp>
    </p:spTree>
    <p:extLst>
      <p:ext uri="{BB962C8B-B14F-4D97-AF65-F5344CB8AC3E}">
        <p14:creationId xmlns:p14="http://schemas.microsoft.com/office/powerpoint/2010/main" val="354703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G.1 Manufacturing Workforce</a:t>
            </a:r>
            <a:br>
              <a:rPr lang="en-US" b="1" dirty="0" smtClean="0"/>
            </a:br>
            <a:r>
              <a:rPr lang="en-US" sz="2800" b="1" dirty="0" smtClean="0"/>
              <a:t>(</a:t>
            </a:r>
            <a:r>
              <a:rPr lang="en-US" sz="2800" b="1" dirty="0"/>
              <a:t>Engineering &amp; Production)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4706816"/>
              </p:ext>
            </p:extLst>
          </p:nvPr>
        </p:nvGraphicFramePr>
        <p:xfrm>
          <a:off x="228600" y="1554480"/>
          <a:ext cx="8686800" cy="459168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900" u="none" strike="noStrike" dirty="0">
                          <a:effectLst/>
                          <a:latin typeface="+mn-lt"/>
                        </a:rPr>
                        <a:t>Sub-Thread</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1</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2</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3</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4</a:t>
                      </a:r>
                      <a:endParaRPr lang="en-US" sz="9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900" u="none" strike="noStrike" dirty="0" smtClean="0">
                          <a:effectLst/>
                          <a:latin typeface="+mn-lt"/>
                        </a:rPr>
                        <a:t>Existing</a:t>
                      </a:r>
                      <a:endParaRPr lang="en-US" sz="900" b="1" i="0" u="none" strike="noStrike" dirty="0">
                        <a:effectLst/>
                        <a:latin typeface="+mn-lt"/>
                      </a:endParaRPr>
                    </a:p>
                  </a:txBody>
                  <a:tcPr marL="45720"/>
                </a:tc>
                <a:tc>
                  <a:txBody>
                    <a:bodyPr/>
                    <a:lstStyle/>
                    <a:p>
                      <a:pPr algn="l" fontAlgn="t"/>
                      <a:r>
                        <a:rPr lang="en-US" sz="900" b="0" i="0" u="none" strike="noStrike" dirty="0">
                          <a:effectLst/>
                          <a:latin typeface="+mn-lt"/>
                        </a:rPr>
                        <a:t> </a:t>
                      </a:r>
                    </a:p>
                  </a:txBody>
                  <a:tcPr marL="45720" marR="9525" marT="9525" marB="0"/>
                </a:tc>
                <a:tc>
                  <a:txBody>
                    <a:bodyPr/>
                    <a:lstStyle/>
                    <a:p>
                      <a:pPr algn="l" fontAlgn="t"/>
                      <a:r>
                        <a:rPr lang="en-US" sz="900" b="0" i="0" u="none" strike="noStrike">
                          <a:effectLst/>
                          <a:latin typeface="+mn-lt"/>
                        </a:rPr>
                        <a:t> </a:t>
                      </a:r>
                    </a:p>
                  </a:txBody>
                  <a:tcPr marL="45720" marR="9525" marT="9525" marB="0"/>
                </a:tc>
                <a:tc>
                  <a:txBody>
                    <a:bodyPr/>
                    <a:lstStyle/>
                    <a:p>
                      <a:pPr algn="l" fontAlgn="t"/>
                      <a:r>
                        <a:rPr lang="en-US" sz="900" b="0" i="0" u="none" strike="noStrike">
                          <a:effectLst/>
                          <a:latin typeface="+mn-lt"/>
                        </a:rPr>
                        <a:t>New manufacturing skills identified.</a:t>
                      </a:r>
                    </a:p>
                  </a:txBody>
                  <a:tcPr marL="45720" marR="9525" marT="9525" marB="0"/>
                </a:tc>
                <a:tc>
                  <a:txBody>
                    <a:bodyPr/>
                    <a:lstStyle/>
                    <a:p>
                      <a:pPr algn="l" fontAlgn="t"/>
                      <a:r>
                        <a:rPr lang="en-US" sz="900" b="0" i="0" u="none" strike="noStrike" dirty="0">
                          <a:effectLst/>
                          <a:latin typeface="+mn-lt"/>
                        </a:rPr>
                        <a:t>Manufacturing skill sets identified and production workforce requirements (technical and operational) evaluated as part of AoA. Determine availability of process development workforce for the Technology Maturation and Risk Reduction Phase.</a:t>
                      </a:r>
                    </a:p>
                  </a:txBody>
                  <a:tcPr marL="45720" marR="9525" marT="9525" marB="0"/>
                </a:tc>
              </a:tr>
              <a:tr h="370840">
                <a:tc>
                  <a:txBody>
                    <a:bodyPr/>
                    <a:lstStyle/>
                    <a:p>
                      <a:pPr marL="0" algn="l" defTabSz="914400" rtl="0" eaLnBrk="1" fontAlgn="t" latinLnBrk="0" hangingPunct="1"/>
                      <a:r>
                        <a:rPr lang="en-US" sz="900" u="none" strike="noStrike" kern="1200" dirty="0" smtClean="0">
                          <a:solidFill>
                            <a:schemeClr val="tx1"/>
                          </a:solidFill>
                          <a:effectLst/>
                          <a:latin typeface="+mn-lt"/>
                          <a:ea typeface="+mn-ea"/>
                          <a:cs typeface="+mn-cs"/>
                        </a:rPr>
                        <a:t>Inputs</a:t>
                      </a:r>
                      <a:endParaRPr lang="en-US" sz="900" u="none" strike="noStrike" kern="1200" dirty="0">
                        <a:solidFill>
                          <a:schemeClr val="tx1"/>
                        </a:solidFill>
                        <a:effectLst/>
                        <a:latin typeface="+mn-lt"/>
                        <a:ea typeface="+mn-ea"/>
                        <a:cs typeface="+mn-cs"/>
                      </a:endParaRPr>
                    </a:p>
                  </a:txBody>
                  <a:tcPr marL="45720"/>
                </a:tc>
                <a:tc>
                  <a:txBody>
                    <a:bodyPr/>
                    <a:lstStyle/>
                    <a:p>
                      <a:pPr algn="l" fontAlgn="t"/>
                      <a:r>
                        <a:rPr lang="en-US" sz="900" b="0" i="0" u="none" strike="noStrike" dirty="0">
                          <a:solidFill>
                            <a:srgbClr val="FF0000"/>
                          </a:solidFill>
                          <a:effectLst/>
                          <a:latin typeface="+mn-lt"/>
                        </a:rPr>
                        <a:t>Survey potential manufacturing skills sets and workforce capabilities relevant to future </a:t>
                      </a:r>
                      <a:r>
                        <a:rPr lang="en-US" sz="900" b="0" i="0" u="none" strike="noStrike" dirty="0" smtClean="0">
                          <a:solidFill>
                            <a:srgbClr val="FF0000"/>
                          </a:solidFill>
                          <a:effectLst/>
                          <a:latin typeface="+mn-lt"/>
                        </a:rPr>
                        <a:t>needs.</a:t>
                      </a:r>
                    </a:p>
                    <a:p>
                      <a:pPr algn="l" fontAlgn="t"/>
                      <a:r>
                        <a:rPr lang="en-US" sz="900" b="0" i="0" u="none" strike="noStrike" dirty="0" smtClean="0">
                          <a:solidFill>
                            <a:srgbClr val="800080"/>
                          </a:solidFill>
                          <a:effectLst/>
                          <a:latin typeface="+mn-lt"/>
                        </a:rPr>
                        <a:t>Manufacturing </a:t>
                      </a:r>
                      <a:r>
                        <a:rPr lang="en-US" sz="900" b="0" i="0" u="none" strike="noStrike" dirty="0">
                          <a:solidFill>
                            <a:srgbClr val="800080"/>
                          </a:solidFill>
                          <a:effectLst/>
                          <a:latin typeface="+mn-lt"/>
                        </a:rPr>
                        <a:t>workforce policy and requirements defined and identified for DoD and Service.</a:t>
                      </a:r>
                      <a:endParaRPr lang="en-US" sz="900" b="0" i="0" u="none" strike="noStrike" dirty="0">
                        <a:effectLst/>
                        <a:latin typeface="+mn-lt"/>
                      </a:endParaRPr>
                    </a:p>
                  </a:txBody>
                  <a:tcPr marL="45720" marR="0" marT="0" marB="0"/>
                </a:tc>
                <a:tc>
                  <a:txBody>
                    <a:bodyPr/>
                    <a:lstStyle/>
                    <a:p>
                      <a:pPr algn="l" fontAlgn="t"/>
                      <a:r>
                        <a:rPr lang="en-US" sz="900" b="0" i="0" u="none" strike="noStrike" dirty="0">
                          <a:solidFill>
                            <a:srgbClr val="FF0000"/>
                          </a:solidFill>
                          <a:effectLst/>
                          <a:latin typeface="+mn-lt"/>
                        </a:rPr>
                        <a:t>Identify initial manufacturing skills sets and workforce capability requirements.  </a:t>
                      </a:r>
                      <a:endParaRPr lang="en-US" sz="900" b="0" i="0" u="none" strike="noStrike" dirty="0" smtClean="0">
                        <a:solidFill>
                          <a:srgbClr val="FF0000"/>
                        </a:solidFill>
                        <a:effectLst/>
                        <a:latin typeface="+mn-lt"/>
                      </a:endParaRPr>
                    </a:p>
                    <a:p>
                      <a:pPr algn="l" fontAlgn="t"/>
                      <a:r>
                        <a:rPr lang="en-US" sz="900" b="0" i="0" u="none" strike="noStrike" dirty="0" smtClean="0">
                          <a:solidFill>
                            <a:srgbClr val="800080"/>
                          </a:solidFill>
                          <a:effectLst/>
                          <a:latin typeface="+mn-lt"/>
                        </a:rPr>
                        <a:t>Program </a:t>
                      </a:r>
                      <a:r>
                        <a:rPr lang="en-US" sz="900" b="0" i="0" u="none" strike="noStrike" dirty="0">
                          <a:solidFill>
                            <a:srgbClr val="800080"/>
                          </a:solidFill>
                          <a:effectLst/>
                          <a:latin typeface="+mn-lt"/>
                        </a:rPr>
                        <a:t>manufacturing workforce requirements defined and documented.</a:t>
                      </a:r>
                      <a:endParaRPr lang="en-US" sz="900" b="0" i="0" u="none" strike="noStrike" dirty="0">
                        <a:solidFill>
                          <a:srgbClr val="FF0000"/>
                        </a:solidFill>
                        <a:effectLst/>
                        <a:latin typeface="+mn-lt"/>
                      </a:endParaRPr>
                    </a:p>
                  </a:txBody>
                  <a:tcPr marL="45720" marR="0" marT="0" marB="0"/>
                </a:tc>
                <a:tc>
                  <a:txBody>
                    <a:bodyPr/>
                    <a:lstStyle/>
                    <a:p>
                      <a:pPr algn="l" fontAlgn="t"/>
                      <a:r>
                        <a:rPr lang="en-US" sz="900" b="0" i="0" u="none" strike="noStrike" dirty="0" smtClean="0">
                          <a:solidFill>
                            <a:srgbClr val="FF0000"/>
                          </a:solidFill>
                          <a:effectLst/>
                          <a:latin typeface="+mn-lt"/>
                        </a:rPr>
                        <a:t>Identify </a:t>
                      </a:r>
                      <a:r>
                        <a:rPr lang="en-US" sz="900" b="0" i="0" u="none" strike="noStrike" dirty="0">
                          <a:solidFill>
                            <a:srgbClr val="FF0000"/>
                          </a:solidFill>
                          <a:effectLst/>
                          <a:latin typeface="+mn-lt"/>
                        </a:rPr>
                        <a:t>workforce requirements, including new skills, special skills, and training requirements for study guidance. Impacts of new materials and potential regulatory impacts on the workforce </a:t>
                      </a:r>
                      <a:r>
                        <a:rPr lang="en-US" sz="900" b="0" i="0" u="none" strike="noStrike" dirty="0" smtClean="0">
                          <a:solidFill>
                            <a:srgbClr val="FF0000"/>
                          </a:solidFill>
                          <a:effectLst/>
                          <a:latin typeface="+mn-lt"/>
                        </a:rPr>
                        <a:t>assessed.</a:t>
                      </a:r>
                    </a:p>
                    <a:p>
                      <a:pPr algn="l" fontAlgn="t"/>
                      <a:r>
                        <a:rPr lang="en-US" sz="900" b="0" i="0" u="none" strike="noStrike" dirty="0" smtClean="0">
                          <a:solidFill>
                            <a:srgbClr val="800080"/>
                          </a:solidFill>
                          <a:effectLst/>
                          <a:latin typeface="+mn-lt"/>
                        </a:rPr>
                        <a:t>Unique </a:t>
                      </a:r>
                      <a:r>
                        <a:rPr lang="en-US" sz="900" b="0" i="0" u="none" strike="noStrike" dirty="0">
                          <a:solidFill>
                            <a:srgbClr val="800080"/>
                          </a:solidFill>
                          <a:effectLst/>
                          <a:latin typeface="+mn-lt"/>
                        </a:rPr>
                        <a:t>and challenging manufacturing skills documented and plan to acquire the required workforce in place.</a:t>
                      </a:r>
                      <a:endParaRPr lang="en-US" sz="900" b="0" i="0" u="none" strike="noStrike" dirty="0">
                        <a:effectLst/>
                        <a:latin typeface="+mn-lt"/>
                      </a:endParaRPr>
                    </a:p>
                  </a:txBody>
                  <a:tcPr marL="45720" marR="0" marT="0" marB="0"/>
                </a:tc>
                <a:tc>
                  <a:txBody>
                    <a:bodyPr/>
                    <a:lstStyle/>
                    <a:p>
                      <a:pPr algn="l" fontAlgn="t"/>
                      <a:r>
                        <a:rPr lang="en-US" sz="900" b="0" i="0" u="none" strike="noStrike" dirty="0">
                          <a:effectLst/>
                          <a:latin typeface="+mn-lt"/>
                        </a:rPr>
                        <a:t>Manufacturing skill sets</a:t>
                      </a:r>
                      <a:r>
                        <a:rPr lang="en-US" sz="900" b="0" i="0" u="none" strike="sngStrike" dirty="0">
                          <a:solidFill>
                            <a:srgbClr val="FF0000"/>
                          </a:solidFill>
                          <a:effectLst/>
                          <a:latin typeface="+mn-lt"/>
                        </a:rPr>
                        <a:t> identified</a:t>
                      </a:r>
                      <a:r>
                        <a:rPr lang="en-US" sz="900" b="0" i="0" u="none" strike="noStrike" dirty="0">
                          <a:effectLst/>
                          <a:latin typeface="+mn-lt"/>
                        </a:rPr>
                        <a:t> and production workforce requirements (technical and operational) evaluated as part of AoA. Determine availability of process development workforce for the Technology Maturation and Risk Reduction Phase.</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9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900" b="0" i="0" u="none" strike="noStrike" dirty="0">
                          <a:effectLst/>
                          <a:latin typeface="+mn-lt"/>
                        </a:rPr>
                        <a:t>Survey potential manufacturing skills sets and workforce capabilities relevant to future needs.</a:t>
                      </a:r>
                      <a:br>
                        <a:rPr lang="en-US" sz="900" b="0" i="0" u="none" strike="noStrike" dirty="0">
                          <a:effectLst/>
                          <a:latin typeface="+mn-lt"/>
                        </a:rPr>
                      </a:br>
                      <a:endParaRPr lang="en-US" sz="900" b="0" i="0" u="none" strike="noStrike" dirty="0">
                        <a:effectLst/>
                        <a:latin typeface="+mn-lt"/>
                      </a:endParaRPr>
                    </a:p>
                  </a:txBody>
                  <a:tcPr marL="45720" marR="0" marT="0" marB="0"/>
                </a:tc>
                <a:tc>
                  <a:txBody>
                    <a:bodyPr/>
                    <a:lstStyle/>
                    <a:p>
                      <a:pPr algn="l" fontAlgn="t"/>
                      <a:r>
                        <a:rPr lang="en-US" sz="900" b="0" i="0" u="none" strike="noStrike" dirty="0">
                          <a:effectLst/>
                          <a:latin typeface="+mn-lt"/>
                        </a:rPr>
                        <a:t>Identify initial manufacturing skills sets and workforce capability requirements.  </a:t>
                      </a:r>
                    </a:p>
                  </a:txBody>
                  <a:tcPr marL="45720" marR="0" marT="0" marB="0"/>
                </a:tc>
                <a:tc>
                  <a:txBody>
                    <a:bodyPr/>
                    <a:lstStyle/>
                    <a:p>
                      <a:pPr algn="l" fontAlgn="t"/>
                      <a:r>
                        <a:rPr lang="en-US" sz="900" b="0" i="0" u="none" strike="noStrike" dirty="0">
                          <a:effectLst/>
                          <a:latin typeface="+mn-lt"/>
                        </a:rPr>
                        <a:t>Identify workforce requirements, including new skills, unique, challenging, special skills, and training requirements for study guidance.</a:t>
                      </a:r>
                      <a:br>
                        <a:rPr lang="en-US" sz="900" b="0" i="0" u="none" strike="noStrike" dirty="0">
                          <a:effectLst/>
                          <a:latin typeface="+mn-lt"/>
                        </a:rPr>
                      </a:br>
                      <a:r>
                        <a:rPr lang="en-US" sz="900" b="0" i="0" u="none" strike="noStrike" dirty="0">
                          <a:effectLst/>
                          <a:latin typeface="+mn-lt"/>
                        </a:rPr>
                        <a:t>Impacts of new materials and potential regulatory impacts on the workforce assessed.    </a:t>
                      </a:r>
                      <a:br>
                        <a:rPr lang="en-US" sz="900" b="0" i="0" u="none" strike="noStrike" dirty="0">
                          <a:effectLst/>
                          <a:latin typeface="+mn-lt"/>
                        </a:rPr>
                      </a:br>
                      <a:r>
                        <a:rPr lang="en-US" sz="900" b="0" i="0" u="none" strike="noStrike" dirty="0">
                          <a:effectLst/>
                          <a:latin typeface="+mn-lt"/>
                        </a:rPr>
                        <a:t/>
                      </a:r>
                      <a:br>
                        <a:rPr lang="en-US" sz="900" b="0" i="0" u="none" strike="noStrike" dirty="0">
                          <a:effectLst/>
                          <a:latin typeface="+mn-lt"/>
                        </a:rPr>
                      </a:br>
                      <a:endParaRPr lang="en-US" sz="900" b="0" i="0" u="none" strike="noStrike" dirty="0">
                        <a:effectLst/>
                        <a:latin typeface="+mn-lt"/>
                      </a:endParaRPr>
                    </a:p>
                  </a:txBody>
                  <a:tcPr marL="45720" marR="0" marT="0" marB="0"/>
                </a:tc>
                <a:tc>
                  <a:txBody>
                    <a:bodyPr/>
                    <a:lstStyle/>
                    <a:p>
                      <a:pPr algn="l" fontAlgn="t"/>
                      <a:r>
                        <a:rPr lang="en-US" sz="900" b="0" i="0" u="none" strike="noStrike" dirty="0">
                          <a:effectLst/>
                          <a:latin typeface="+mn-lt"/>
                        </a:rPr>
                        <a:t>Manufacturing skill </a:t>
                      </a:r>
                      <a:r>
                        <a:rPr lang="en-US" sz="900" b="0" i="0" u="none" strike="noStrike" dirty="0" smtClean="0">
                          <a:effectLst/>
                          <a:latin typeface="+mn-lt"/>
                        </a:rPr>
                        <a:t>sets and </a:t>
                      </a:r>
                      <a:r>
                        <a:rPr lang="en-US" sz="900" b="0" i="0" u="none" strike="noStrike" dirty="0">
                          <a:effectLst/>
                          <a:latin typeface="+mn-lt"/>
                        </a:rPr>
                        <a:t>production workforce requirements (technical and operational) evaluated as part of AoA. Determine availability of process development workforce for the Technology Maturation and Risk Reduction Phase.</a:t>
                      </a:r>
                    </a:p>
                  </a:txBody>
                  <a:tcPr marL="45720" marR="0" marT="0" marB="0"/>
                </a:tc>
              </a:tr>
              <a:tr h="370840">
                <a:tc>
                  <a:txBody>
                    <a:bodyPr/>
                    <a:lstStyle/>
                    <a:p>
                      <a:pPr marL="0" algn="l" defTabSz="914400" rtl="0" eaLnBrk="1" fontAlgn="t" latinLnBrk="0" hangingPunct="1"/>
                      <a:r>
                        <a:rPr lang="en-US" sz="900" u="none" strike="noStrike" kern="1200" dirty="0" smtClean="0">
                          <a:solidFill>
                            <a:schemeClr val="tx1"/>
                          </a:solidFill>
                          <a:effectLst/>
                          <a:latin typeface="+mn-lt"/>
                          <a:ea typeface="+mn-ea"/>
                          <a:cs typeface="+mn-cs"/>
                        </a:rPr>
                        <a:t>Team Input</a:t>
                      </a:r>
                      <a:endParaRPr lang="en-US" sz="900" u="none" strike="noStrike" kern="1200" dirty="0">
                        <a:solidFill>
                          <a:schemeClr val="tx1"/>
                        </a:solidFill>
                        <a:effectLst/>
                        <a:latin typeface="+mn-lt"/>
                        <a:ea typeface="+mn-ea"/>
                        <a:cs typeface="+mn-cs"/>
                      </a:endParaRPr>
                    </a:p>
                  </a:txBody>
                  <a:tcPr marL="45720"/>
                </a:tc>
                <a:tc>
                  <a:txBody>
                    <a:bodyPr/>
                    <a:lstStyle/>
                    <a:p>
                      <a:pPr algn="l" fontAlgn="t"/>
                      <a:endParaRPr lang="en-US" sz="900" b="0" i="0" u="none" strike="noStrike" dirty="0">
                        <a:effectLst/>
                        <a:latin typeface="+mn-lt"/>
                      </a:endParaRPr>
                    </a:p>
                  </a:txBody>
                  <a:tcPr marL="45720" marR="0" marT="0" marB="0"/>
                </a:tc>
                <a:tc>
                  <a:txBody>
                    <a:bodyPr/>
                    <a:lstStyle/>
                    <a:p>
                      <a:pPr algn="l" fontAlgn="t"/>
                      <a:endParaRPr lang="en-US" sz="900" b="0" i="0" u="none" strike="noStrike" dirty="0">
                        <a:effectLst/>
                        <a:latin typeface="+mn-lt"/>
                      </a:endParaRPr>
                    </a:p>
                  </a:txBody>
                  <a:tcPr marL="45720" marR="0" marT="0" marB="0"/>
                </a:tc>
                <a:tc>
                  <a:txBody>
                    <a:bodyPr/>
                    <a:lstStyle/>
                    <a:p>
                      <a:pPr algn="l" fontAlgn="t"/>
                      <a:endParaRPr lang="en-US" sz="900" b="0" i="0" u="none" strike="noStrike">
                        <a:effectLst/>
                        <a:latin typeface="+mn-lt"/>
                      </a:endParaRPr>
                    </a:p>
                  </a:txBody>
                  <a:tcPr marL="45720" marR="0" marT="0" marB="0"/>
                </a:tc>
                <a:tc>
                  <a:txBody>
                    <a:bodyPr/>
                    <a:lstStyle/>
                    <a:p>
                      <a:pPr algn="l" fontAlgn="t"/>
                      <a:endParaRPr lang="en-US" sz="9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25</a:t>
            </a:fld>
            <a:endParaRPr lang="en-US"/>
          </a:p>
        </p:txBody>
      </p:sp>
    </p:spTree>
    <p:extLst>
      <p:ext uri="{BB962C8B-B14F-4D97-AF65-F5344CB8AC3E}">
        <p14:creationId xmlns:p14="http://schemas.microsoft.com/office/powerpoint/2010/main" val="2027777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H.1 Tooling </a:t>
            </a:r>
            <a:r>
              <a:rPr lang="en-US" b="1" dirty="0"/>
              <a:t>/ Special Test and Inspection Equipment (</a:t>
            </a:r>
            <a:r>
              <a:rPr lang="en-US" b="1" dirty="0" smtClean="0"/>
              <a:t>STE/SIE)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6970928"/>
              </p:ext>
            </p:extLst>
          </p:nvPr>
        </p:nvGraphicFramePr>
        <p:xfrm>
          <a:off x="228600" y="1554480"/>
          <a:ext cx="8686800" cy="459168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900" u="none" strike="noStrike" dirty="0">
                          <a:effectLst/>
                          <a:latin typeface="+mn-lt"/>
                        </a:rPr>
                        <a:t>Sub-Thread</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1</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2</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3</a:t>
                      </a:r>
                      <a:endParaRPr lang="en-US" sz="9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900" u="none" strike="noStrike" dirty="0">
                          <a:effectLst/>
                          <a:latin typeface="+mn-lt"/>
                        </a:rPr>
                        <a:t>MRL 4</a:t>
                      </a:r>
                      <a:endParaRPr lang="en-US" sz="9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900" u="none" strike="noStrike" dirty="0" smtClean="0">
                          <a:effectLst/>
                          <a:latin typeface="+mn-lt"/>
                        </a:rPr>
                        <a:t>Existing</a:t>
                      </a:r>
                      <a:endParaRPr lang="en-US" sz="900" b="1" i="0" u="none" strike="noStrike" dirty="0">
                        <a:effectLst/>
                        <a:latin typeface="+mn-lt"/>
                      </a:endParaRPr>
                    </a:p>
                  </a:txBody>
                  <a:tcPr marL="45720"/>
                </a:tc>
                <a:tc>
                  <a:txBody>
                    <a:bodyPr/>
                    <a:lstStyle/>
                    <a:p>
                      <a:pPr algn="l" fontAlgn="t"/>
                      <a:r>
                        <a:rPr lang="en-US" sz="900" b="1" i="0" u="none" strike="noStrike" dirty="0">
                          <a:effectLst/>
                          <a:latin typeface="+mn-lt"/>
                        </a:rPr>
                        <a:t> </a:t>
                      </a:r>
                    </a:p>
                  </a:txBody>
                  <a:tcPr marL="45720" marR="9525" marT="9525" marB="0"/>
                </a:tc>
                <a:tc>
                  <a:txBody>
                    <a:bodyPr/>
                    <a:lstStyle/>
                    <a:p>
                      <a:pPr algn="l" fontAlgn="t"/>
                      <a:r>
                        <a:rPr lang="en-US" sz="900" b="0" i="0" u="none" strike="noStrike">
                          <a:effectLst/>
                          <a:latin typeface="+mn-lt"/>
                        </a:rPr>
                        <a:t> </a:t>
                      </a:r>
                    </a:p>
                  </a:txBody>
                  <a:tcPr marL="45720" marR="9525" marT="9525" marB="0"/>
                </a:tc>
                <a:tc>
                  <a:txBody>
                    <a:bodyPr/>
                    <a:lstStyle/>
                    <a:p>
                      <a:pPr algn="l" fontAlgn="t"/>
                      <a:r>
                        <a:rPr lang="en-US" sz="900" b="0" i="0" u="none" strike="noStrike">
                          <a:effectLst/>
                          <a:latin typeface="+mn-lt"/>
                        </a:rPr>
                        <a:t> </a:t>
                      </a:r>
                    </a:p>
                  </a:txBody>
                  <a:tcPr marL="45720" marR="9525" marT="9525" marB="0"/>
                </a:tc>
                <a:tc>
                  <a:txBody>
                    <a:bodyPr/>
                    <a:lstStyle/>
                    <a:p>
                      <a:pPr algn="l" fontAlgn="t"/>
                      <a:r>
                        <a:rPr lang="en-US" sz="900" b="0" i="0" u="none" strike="noStrike" dirty="0">
                          <a:effectLst/>
                          <a:latin typeface="+mn-lt"/>
                        </a:rPr>
                        <a:t>Tooling/Special Test Equipment (STE)/Special Inspection Equipment (SIE) requirements are considered as part of AoA.</a:t>
                      </a:r>
                    </a:p>
                  </a:txBody>
                  <a:tcPr marL="45720" marR="9525" marT="9525" marB="0"/>
                </a:tc>
              </a:tr>
              <a:tr h="370840">
                <a:tc>
                  <a:txBody>
                    <a:bodyPr/>
                    <a:lstStyle/>
                    <a:p>
                      <a:pPr marL="0" algn="l" defTabSz="914400" rtl="0" eaLnBrk="1" fontAlgn="t" latinLnBrk="0" hangingPunct="1"/>
                      <a:r>
                        <a:rPr lang="en-US" sz="900" u="none" strike="noStrike" kern="1200" dirty="0" smtClean="0">
                          <a:solidFill>
                            <a:schemeClr val="tx1"/>
                          </a:solidFill>
                          <a:effectLst/>
                          <a:latin typeface="+mn-lt"/>
                          <a:ea typeface="+mn-ea"/>
                          <a:cs typeface="+mn-cs"/>
                        </a:rPr>
                        <a:t>Inputs</a:t>
                      </a:r>
                      <a:endParaRPr lang="en-US" sz="900" u="none" strike="noStrike" kern="1200" dirty="0">
                        <a:solidFill>
                          <a:schemeClr val="tx1"/>
                        </a:solidFill>
                        <a:effectLst/>
                        <a:latin typeface="+mn-lt"/>
                        <a:ea typeface="+mn-ea"/>
                        <a:cs typeface="+mn-cs"/>
                      </a:endParaRPr>
                    </a:p>
                  </a:txBody>
                  <a:tcPr marL="45720"/>
                </a:tc>
                <a:tc>
                  <a:txBody>
                    <a:bodyPr/>
                    <a:lstStyle/>
                    <a:p>
                      <a:pPr algn="l" fontAlgn="t"/>
                      <a:r>
                        <a:rPr lang="en-US" sz="900" b="0" i="0" u="none" strike="noStrike" dirty="0">
                          <a:solidFill>
                            <a:srgbClr val="FF0000"/>
                          </a:solidFill>
                          <a:effectLst/>
                          <a:latin typeface="+mn-lt"/>
                        </a:rPr>
                        <a:t>Survey the IB for existing STE/SIE (including GFE) that could be potentially utilized.                                        </a:t>
                      </a:r>
                      <a:r>
                        <a:rPr lang="en-US" sz="900" b="0" i="0" u="none" strike="noStrike" dirty="0">
                          <a:solidFill>
                            <a:srgbClr val="008000"/>
                          </a:solidFill>
                          <a:effectLst/>
                          <a:latin typeface="+mn-lt"/>
                        </a:rPr>
                        <a:t>Sponsor ManTech Projects as needed. </a:t>
                      </a:r>
                      <a:endParaRPr lang="en-US" sz="900" b="0" i="0" u="none" strike="noStrike" dirty="0" smtClean="0">
                        <a:solidFill>
                          <a:srgbClr val="008000"/>
                        </a:solidFill>
                        <a:effectLst/>
                        <a:latin typeface="+mn-lt"/>
                      </a:endParaRPr>
                    </a:p>
                    <a:p>
                      <a:pPr algn="l" fontAlgn="t"/>
                      <a:r>
                        <a:rPr lang="en-US" sz="900" b="0" i="0" u="none" strike="noStrike" dirty="0" smtClean="0">
                          <a:solidFill>
                            <a:srgbClr val="800080"/>
                          </a:solidFill>
                          <a:effectLst/>
                          <a:latin typeface="+mn-lt"/>
                        </a:rPr>
                        <a:t>STE/SEI </a:t>
                      </a:r>
                      <a:r>
                        <a:rPr lang="en-US" sz="900" b="0" i="0" u="none" strike="noStrike" dirty="0">
                          <a:solidFill>
                            <a:srgbClr val="800080"/>
                          </a:solidFill>
                          <a:effectLst/>
                          <a:latin typeface="+mn-lt"/>
                        </a:rPr>
                        <a:t>policy and directives identified and understood.  </a:t>
                      </a:r>
                      <a:r>
                        <a:rPr lang="en-US" sz="900" b="0" i="0" u="none" strike="noStrike" dirty="0">
                          <a:solidFill>
                            <a:srgbClr val="008000"/>
                          </a:solidFill>
                          <a:effectLst/>
                          <a:latin typeface="+mn-lt"/>
                        </a:rPr>
                        <a:t>    </a:t>
                      </a:r>
                      <a:endParaRPr lang="en-US" sz="900" b="0" i="0" u="none" strike="noStrike" dirty="0">
                        <a:solidFill>
                          <a:srgbClr val="FF0000"/>
                        </a:solidFill>
                        <a:effectLst/>
                        <a:latin typeface="+mn-lt"/>
                      </a:endParaRPr>
                    </a:p>
                  </a:txBody>
                  <a:tcPr marL="45720" marR="0" marT="0" marB="0"/>
                </a:tc>
                <a:tc>
                  <a:txBody>
                    <a:bodyPr/>
                    <a:lstStyle/>
                    <a:p>
                      <a:pPr algn="l" fontAlgn="t"/>
                      <a:r>
                        <a:rPr lang="en-US" sz="900" b="0" i="0" u="none" strike="noStrike" dirty="0">
                          <a:solidFill>
                            <a:srgbClr val="FF0000"/>
                          </a:solidFill>
                          <a:effectLst/>
                          <a:latin typeface="+mn-lt"/>
                        </a:rPr>
                        <a:t>Identify existing and new manufacturing processes requiring tooling and/or capital equipment for new technology and materials.                                     </a:t>
                      </a:r>
                      <a:r>
                        <a:rPr lang="en-US" sz="900" b="0" i="0" u="none" strike="noStrike" dirty="0">
                          <a:solidFill>
                            <a:srgbClr val="008000"/>
                          </a:solidFill>
                          <a:effectLst/>
                          <a:latin typeface="+mn-lt"/>
                        </a:rPr>
                        <a:t>Sponsor ManTech Projects as needed.  </a:t>
                      </a:r>
                      <a:endParaRPr lang="en-US" sz="900" b="0" i="0" u="none" strike="noStrike" dirty="0" smtClean="0">
                        <a:solidFill>
                          <a:srgbClr val="008000"/>
                        </a:solidFill>
                        <a:effectLst/>
                        <a:latin typeface="+mn-lt"/>
                      </a:endParaRPr>
                    </a:p>
                    <a:p>
                      <a:pPr algn="l" fontAlgn="t"/>
                      <a:r>
                        <a:rPr lang="en-US" sz="900" b="0" i="0" u="none" strike="noStrike" dirty="0" smtClean="0">
                          <a:solidFill>
                            <a:srgbClr val="800080"/>
                          </a:solidFill>
                          <a:effectLst/>
                          <a:latin typeface="+mn-lt"/>
                        </a:rPr>
                        <a:t>Program </a:t>
                      </a:r>
                      <a:r>
                        <a:rPr lang="en-US" sz="900" b="0" i="0" u="none" strike="noStrike" dirty="0">
                          <a:solidFill>
                            <a:srgbClr val="800080"/>
                          </a:solidFill>
                          <a:effectLst/>
                          <a:latin typeface="+mn-lt"/>
                        </a:rPr>
                        <a:t>STE/SEI Plan and approach documented and approved.</a:t>
                      </a:r>
                      <a:r>
                        <a:rPr lang="en-US" sz="900" b="0" i="0" u="none" strike="noStrike" dirty="0">
                          <a:effectLst/>
                          <a:latin typeface="+mn-lt"/>
                        </a:rPr>
                        <a:t/>
                      </a:r>
                      <a:br>
                        <a:rPr lang="en-US" sz="900" b="0" i="0" u="none" strike="noStrike" dirty="0">
                          <a:effectLst/>
                          <a:latin typeface="+mn-lt"/>
                        </a:rPr>
                      </a:br>
                      <a:endParaRPr lang="en-US" sz="900" b="0" i="0" u="none" strike="noStrike" dirty="0">
                        <a:effectLst/>
                        <a:latin typeface="+mn-lt"/>
                      </a:endParaRPr>
                    </a:p>
                  </a:txBody>
                  <a:tcPr marL="45720" marR="0" marT="0" marB="0"/>
                </a:tc>
                <a:tc>
                  <a:txBody>
                    <a:bodyPr/>
                    <a:lstStyle/>
                    <a:p>
                      <a:pPr algn="l" fontAlgn="t"/>
                      <a:r>
                        <a:rPr lang="en-US" sz="900" b="0" i="0" u="none" strike="noStrike">
                          <a:solidFill>
                            <a:srgbClr val="0070C0"/>
                          </a:solidFill>
                          <a:effectLst/>
                          <a:latin typeface="+mn-lt"/>
                        </a:rPr>
                        <a:t>Tooling, Special Test Equipment (STE), Special Inspection Equipment (SIE) have been identified.                             </a:t>
                      </a:r>
                      <a:r>
                        <a:rPr lang="en-US" sz="900" b="0" i="0" u="none" strike="noStrike">
                          <a:solidFill>
                            <a:srgbClr val="FF0000"/>
                          </a:solidFill>
                          <a:effectLst/>
                          <a:latin typeface="+mn-lt"/>
                        </a:rPr>
                        <a:t>Tooling, Special Test Equipment (STE), Special Inspection Equipment (SIE) </a:t>
                      </a:r>
                      <a:r>
                        <a:rPr lang="en-US" sz="900" b="0" i="0" u="none" strike="sngStrike">
                          <a:solidFill>
                            <a:srgbClr val="FF0000"/>
                          </a:solidFill>
                          <a:effectLst/>
                          <a:latin typeface="+mn-lt"/>
                        </a:rPr>
                        <a:t>have been identified</a:t>
                      </a:r>
                      <a:r>
                        <a:rPr lang="en-US" sz="900" b="0" i="0" u="none" strike="noStrike">
                          <a:solidFill>
                            <a:srgbClr val="FF0000"/>
                          </a:solidFill>
                          <a:effectLst/>
                          <a:latin typeface="+mn-lt"/>
                        </a:rPr>
                        <a:t> requirements for development evaluated and established. Identify requirements for unique or special transportation, handling, and storage equipment.  </a:t>
                      </a:r>
                      <a:br>
                        <a:rPr lang="en-US" sz="900" b="0" i="0" u="none" strike="noStrike">
                          <a:solidFill>
                            <a:srgbClr val="FF0000"/>
                          </a:solidFill>
                          <a:effectLst/>
                          <a:latin typeface="+mn-lt"/>
                        </a:rPr>
                      </a:br>
                      <a:r>
                        <a:rPr lang="en-US" sz="900" b="0" i="0" u="none" strike="noStrike">
                          <a:solidFill>
                            <a:srgbClr val="FF0000"/>
                          </a:solidFill>
                          <a:effectLst/>
                          <a:latin typeface="+mn-lt"/>
                        </a:rPr>
                        <a:t>Identify funding requirements for capital equipment, tooling, and test equipment.  </a:t>
                      </a:r>
                      <a:r>
                        <a:rPr lang="en-US" sz="900" b="0" i="0" u="none" strike="noStrike">
                          <a:solidFill>
                            <a:srgbClr val="993300"/>
                          </a:solidFill>
                          <a:effectLst/>
                          <a:latin typeface="+mn-lt"/>
                        </a:rPr>
                        <a:t>Statistical measuring system studies (i.e. Gage R&amp;R studies) identified &amp; initiated where appropriate.</a:t>
                      </a:r>
                      <a:endParaRPr lang="en-US" sz="900" b="0" i="0" u="none" strike="noStrike">
                        <a:solidFill>
                          <a:srgbClr val="0070C0"/>
                        </a:solidFill>
                        <a:effectLst/>
                        <a:latin typeface="+mn-lt"/>
                      </a:endParaRPr>
                    </a:p>
                  </a:txBody>
                  <a:tcPr marL="45720" marR="0" marT="0" marB="0"/>
                </a:tc>
                <a:tc>
                  <a:txBody>
                    <a:bodyPr/>
                    <a:lstStyle/>
                    <a:p>
                      <a:pPr algn="l" fontAlgn="t"/>
                      <a:r>
                        <a:rPr lang="en-US" sz="900" b="0" i="0" u="none" strike="noStrike" dirty="0">
                          <a:effectLst/>
                          <a:latin typeface="+mn-lt"/>
                        </a:rPr>
                        <a:t>Tooling, Special Test Equipment (STE), Special Inspection Equipment (SIE) requirements</a:t>
                      </a:r>
                      <a:r>
                        <a:rPr lang="en-US" sz="900" b="0" i="0" u="none" strike="noStrike" dirty="0">
                          <a:solidFill>
                            <a:srgbClr val="FF0000"/>
                          </a:solidFill>
                          <a:effectLst/>
                          <a:latin typeface="+mn-lt"/>
                        </a:rPr>
                        <a:t>, including modifications, funding, and schedule,</a:t>
                      </a:r>
                      <a:r>
                        <a:rPr lang="en-US" sz="900" b="0" i="0" u="none" strike="noStrike" dirty="0">
                          <a:effectLst/>
                          <a:latin typeface="+mn-lt"/>
                        </a:rPr>
                        <a:t> are considered as part of AoA.</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9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900" b="0" i="0" u="none" strike="noStrike" dirty="0">
                          <a:effectLst/>
                          <a:latin typeface="+mn-lt"/>
                        </a:rPr>
                        <a:t>Survey conducted of the IB for existing STE/SIE (including GFE) that could be potentially utilized.</a:t>
                      </a:r>
                    </a:p>
                  </a:txBody>
                  <a:tcPr marL="45720" marR="0" marT="0" marB="0"/>
                </a:tc>
                <a:tc>
                  <a:txBody>
                    <a:bodyPr/>
                    <a:lstStyle/>
                    <a:p>
                      <a:pPr algn="l" fontAlgn="t"/>
                      <a:r>
                        <a:rPr lang="en-US" sz="900" b="0" i="0" u="none" strike="noStrike" dirty="0">
                          <a:effectLst/>
                          <a:latin typeface="+mn-lt"/>
                        </a:rPr>
                        <a:t>Existing and new manufacturing processes requiring tooling and/or capital equipment for new technology and materials identified.</a:t>
                      </a:r>
                    </a:p>
                  </a:txBody>
                  <a:tcPr marL="45720" marR="0" marT="0" marB="0"/>
                </a:tc>
                <a:tc>
                  <a:txBody>
                    <a:bodyPr/>
                    <a:lstStyle/>
                    <a:p>
                      <a:pPr algn="l" fontAlgn="t"/>
                      <a:r>
                        <a:rPr lang="en-US" sz="900" b="0" i="0" u="none" strike="noStrike" dirty="0">
                          <a:effectLst/>
                          <a:latin typeface="+mn-lt"/>
                        </a:rPr>
                        <a:t>Tooling, Special Test Equipment (STE), Special Inspection Equipment (SIE) requirements for development evaluated and established. Requirements for unique or special transportation, handling, and storage equipment identified.</a:t>
                      </a:r>
                    </a:p>
                  </a:txBody>
                  <a:tcPr marL="45720" marR="0" marT="0" marB="0"/>
                </a:tc>
                <a:tc>
                  <a:txBody>
                    <a:bodyPr/>
                    <a:lstStyle/>
                    <a:p>
                      <a:pPr algn="l" fontAlgn="t"/>
                      <a:r>
                        <a:rPr lang="en-US" sz="900" b="0" i="0" u="none" strike="noStrike" dirty="0">
                          <a:solidFill>
                            <a:schemeClr val="tx1"/>
                          </a:solidFill>
                          <a:effectLst/>
                          <a:latin typeface="+mn-lt"/>
                        </a:rPr>
                        <a:t>Tooling, Special Test Equipment (STE), Special Inspection Equipment (SIE) requirements, including modifications, funding, and schedule, are considered as part of AoA.</a:t>
                      </a:r>
                    </a:p>
                  </a:txBody>
                  <a:tcPr marL="45720" marR="0" marT="0" marB="0"/>
                </a:tc>
              </a:tr>
              <a:tr h="370840">
                <a:tc>
                  <a:txBody>
                    <a:bodyPr/>
                    <a:lstStyle/>
                    <a:p>
                      <a:pPr marL="0" algn="l" defTabSz="914400" rtl="0" eaLnBrk="1" fontAlgn="t" latinLnBrk="0" hangingPunct="1"/>
                      <a:r>
                        <a:rPr lang="en-US" sz="900" u="none" strike="noStrike" kern="1200" dirty="0" smtClean="0">
                          <a:solidFill>
                            <a:schemeClr val="tx1"/>
                          </a:solidFill>
                          <a:effectLst/>
                          <a:latin typeface="+mn-lt"/>
                          <a:ea typeface="+mn-ea"/>
                          <a:cs typeface="+mn-cs"/>
                        </a:rPr>
                        <a:t>Team Input</a:t>
                      </a:r>
                      <a:endParaRPr lang="en-US" sz="900" u="none" strike="noStrike" kern="1200" dirty="0">
                        <a:solidFill>
                          <a:schemeClr val="tx1"/>
                        </a:solidFill>
                        <a:effectLst/>
                        <a:latin typeface="+mn-lt"/>
                        <a:ea typeface="+mn-ea"/>
                        <a:cs typeface="+mn-cs"/>
                      </a:endParaRPr>
                    </a:p>
                  </a:txBody>
                  <a:tcPr marL="45720"/>
                </a:tc>
                <a:tc>
                  <a:txBody>
                    <a:bodyPr/>
                    <a:lstStyle/>
                    <a:p>
                      <a:pPr algn="l" fontAlgn="t"/>
                      <a:endParaRPr lang="en-US" sz="900" b="0" i="0" u="none" strike="noStrike" dirty="0">
                        <a:effectLst/>
                        <a:latin typeface="+mn-lt"/>
                      </a:endParaRPr>
                    </a:p>
                  </a:txBody>
                  <a:tcPr marL="45720" marR="0" marT="0" marB="0"/>
                </a:tc>
                <a:tc>
                  <a:txBody>
                    <a:bodyPr/>
                    <a:lstStyle/>
                    <a:p>
                      <a:pPr algn="l" fontAlgn="t"/>
                      <a:endParaRPr lang="en-US" sz="900" b="0" i="0" u="none" strike="noStrike">
                        <a:effectLst/>
                        <a:latin typeface="+mn-lt"/>
                      </a:endParaRPr>
                    </a:p>
                  </a:txBody>
                  <a:tcPr marL="45720" marR="0" marT="0" marB="0"/>
                </a:tc>
                <a:tc>
                  <a:txBody>
                    <a:bodyPr/>
                    <a:lstStyle/>
                    <a:p>
                      <a:pPr algn="l" fontAlgn="t"/>
                      <a:endParaRPr lang="en-US" sz="900" b="0" i="0" u="none" strike="noStrike">
                        <a:effectLst/>
                        <a:latin typeface="+mn-lt"/>
                      </a:endParaRPr>
                    </a:p>
                  </a:txBody>
                  <a:tcPr marL="45720" marR="0" marT="0" marB="0"/>
                </a:tc>
                <a:tc>
                  <a:txBody>
                    <a:bodyPr/>
                    <a:lstStyle/>
                    <a:p>
                      <a:pPr algn="l" fontAlgn="t"/>
                      <a:endParaRPr lang="en-US" sz="9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26</a:t>
            </a:fld>
            <a:endParaRPr lang="en-US"/>
          </a:p>
        </p:txBody>
      </p:sp>
    </p:spTree>
    <p:extLst>
      <p:ext uri="{BB962C8B-B14F-4D97-AF65-F5344CB8AC3E}">
        <p14:creationId xmlns:p14="http://schemas.microsoft.com/office/powerpoint/2010/main" val="1841165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H.2 </a:t>
            </a:r>
            <a:r>
              <a:rPr lang="en-US" b="1" dirty="0" smtClean="0"/>
              <a:t> Facilities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2595071"/>
              </p:ext>
            </p:extLst>
          </p:nvPr>
        </p:nvGraphicFramePr>
        <p:xfrm>
          <a:off x="228600" y="1554480"/>
          <a:ext cx="8686800" cy="44088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Specialized facility requirements/needs identified.  </a:t>
                      </a:r>
                    </a:p>
                  </a:txBody>
                  <a:tcPr marL="45720" marR="9525" marT="9525" marB="0"/>
                </a:tc>
                <a:tc>
                  <a:txBody>
                    <a:bodyPr/>
                    <a:lstStyle/>
                    <a:p>
                      <a:pPr algn="l" fontAlgn="t"/>
                      <a:r>
                        <a:rPr lang="en-US" sz="1000" b="0" i="0" u="none" strike="noStrike" dirty="0">
                          <a:effectLst/>
                          <a:latin typeface="+mn-lt"/>
                        </a:rPr>
                        <a:t>Availability of manufacturing facilities for prototype development and production evaluated as part of AoA.</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the IB for existing facilities and </a:t>
                      </a:r>
                      <a:r>
                        <a:rPr lang="en-US" sz="1000" b="0" i="0" u="none" strike="noStrike" dirty="0" smtClean="0">
                          <a:solidFill>
                            <a:srgbClr val="FF0000"/>
                          </a:solidFill>
                          <a:effectLst/>
                          <a:latin typeface="+mn-lt"/>
                        </a:rPr>
                        <a:t>capital </a:t>
                      </a:r>
                      <a:r>
                        <a:rPr lang="en-US" sz="1000" b="0" i="0" u="none" strike="noStrike" dirty="0">
                          <a:solidFill>
                            <a:srgbClr val="FF0000"/>
                          </a:solidFill>
                          <a:effectLst/>
                          <a:latin typeface="+mn-lt"/>
                        </a:rPr>
                        <a:t>equipment that could be potentially utilized.                                         </a:t>
                      </a:r>
                      <a:r>
                        <a:rPr lang="en-US" sz="1000" b="0" i="0" u="none" strike="noStrike" dirty="0">
                          <a:solidFill>
                            <a:srgbClr val="008000"/>
                          </a:solidFill>
                          <a:effectLst/>
                          <a:latin typeface="+mn-lt"/>
                        </a:rPr>
                        <a:t>Assess facility availability.                </a:t>
                      </a:r>
                      <a:r>
                        <a:rPr lang="en-US" sz="1000" b="0" i="0" u="none" strike="noStrike" dirty="0" smtClean="0">
                          <a:solidFill>
                            <a:srgbClr val="800080"/>
                          </a:solidFill>
                          <a:effectLst/>
                          <a:latin typeface="+mn-lt"/>
                        </a:rPr>
                        <a:t>DoD/Service </a:t>
                      </a:r>
                      <a:r>
                        <a:rPr lang="en-US" sz="1000" b="0" i="0" u="none" strike="noStrike" dirty="0">
                          <a:solidFill>
                            <a:srgbClr val="800080"/>
                          </a:solidFill>
                          <a:effectLst/>
                          <a:latin typeface="+mn-lt"/>
                        </a:rPr>
                        <a:t>facility policy and directives identified and understood.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Identify initial facility and capital equipment requirements including unique or special requirements for transportation, handling, and storage equipment. </a:t>
                      </a:r>
                      <a:endParaRPr lang="en-US" sz="1000" b="0" i="0" u="none" strike="noStrike" dirty="0" smtClean="0">
                        <a:solidFill>
                          <a:srgbClr val="FF0000"/>
                        </a:solidFill>
                        <a:effectLst/>
                        <a:latin typeface="+mn-lt"/>
                      </a:endParaRPr>
                    </a:p>
                    <a:p>
                      <a:pPr algn="l" fontAlgn="t"/>
                      <a:r>
                        <a:rPr lang="en-US" sz="1000" b="0" i="0" u="none" strike="noStrike" dirty="0" smtClean="0">
                          <a:solidFill>
                            <a:srgbClr val="800080"/>
                          </a:solidFill>
                          <a:effectLst/>
                          <a:latin typeface="+mn-lt"/>
                        </a:rPr>
                        <a:t>Program </a:t>
                      </a:r>
                      <a:r>
                        <a:rPr lang="en-US" sz="1000" b="0" i="0" u="none" strike="noStrike" dirty="0">
                          <a:solidFill>
                            <a:srgbClr val="800080"/>
                          </a:solidFill>
                          <a:effectLst/>
                          <a:latin typeface="+mn-lt"/>
                        </a:rPr>
                        <a:t>facility plan developed and approved.  General facility requirements/needs identified.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smtClean="0">
                          <a:solidFill>
                            <a:srgbClr val="FF0000"/>
                          </a:solidFill>
                          <a:effectLst/>
                          <a:latin typeface="+mn-lt"/>
                        </a:rPr>
                        <a:t>Assess </a:t>
                      </a:r>
                      <a:r>
                        <a:rPr lang="en-US" sz="1000" b="0" i="0" u="none" strike="noStrike" dirty="0">
                          <a:solidFill>
                            <a:srgbClr val="FF0000"/>
                          </a:solidFill>
                          <a:effectLst/>
                          <a:latin typeface="+mn-lt"/>
                        </a:rPr>
                        <a:t>the availability, design, rate and capacity capabilities of the facilities under consideration.</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Evaluate impacts on facilities by types of processes required (e.g., specialized fixtures, test chambers, laboratories, clean rooms, waste storage and disposal, etc.). </a:t>
                      </a:r>
                      <a:endParaRPr lang="en-US" sz="1000" b="0" i="0" u="none" strike="noStrike" dirty="0">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Capability, and a</a:t>
                      </a:r>
                      <a:r>
                        <a:rPr lang="en-US" sz="1000" b="0" i="0" u="none" strike="noStrike" dirty="0">
                          <a:effectLst/>
                          <a:latin typeface="+mn-lt"/>
                        </a:rPr>
                        <a:t>vailability of manufacturing facilities for prototype development and production evaluated as part of AoA.</a:t>
                      </a:r>
                      <a:br>
                        <a:rPr lang="en-US" sz="1000" b="0" i="0" u="none" strike="noStrike" dirty="0">
                          <a:effectLst/>
                          <a:latin typeface="+mn-lt"/>
                        </a:rPr>
                      </a:br>
                      <a:r>
                        <a:rPr lang="en-US" sz="1000" b="0" i="0" u="none" strike="noStrike" dirty="0">
                          <a:solidFill>
                            <a:srgbClr val="FF0000"/>
                          </a:solidFill>
                          <a:effectLst/>
                          <a:latin typeface="+mn-lt"/>
                        </a:rPr>
                        <a:t>Funding needs for additions/modifications to existing facilities included in evaluation.</a:t>
                      </a:r>
                      <a:endParaRPr lang="en-US" sz="1000" b="0" i="0" u="none" strike="noStrike" dirty="0">
                        <a:effectLst/>
                        <a:latin typeface="+mn-lt"/>
                      </a:endParaRP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effectLst/>
                          <a:latin typeface="+mn-lt"/>
                        </a:rPr>
                        <a:t>Survey of the IB for existing facilities and </a:t>
                      </a:r>
                      <a:r>
                        <a:rPr lang="en-US" sz="1000" b="0" i="0" u="none" strike="noStrike" dirty="0" smtClean="0">
                          <a:effectLst/>
                          <a:latin typeface="+mn-lt"/>
                        </a:rPr>
                        <a:t>capital </a:t>
                      </a:r>
                      <a:r>
                        <a:rPr lang="en-US" sz="1000" b="0" i="0" u="none" strike="noStrike" dirty="0">
                          <a:effectLst/>
                          <a:latin typeface="+mn-lt"/>
                        </a:rPr>
                        <a:t>equipment that could be potentially utilized conducted.</a:t>
                      </a:r>
                    </a:p>
                  </a:txBody>
                  <a:tcPr marL="45720" marR="0" marT="0" marB="0"/>
                </a:tc>
                <a:tc>
                  <a:txBody>
                    <a:bodyPr/>
                    <a:lstStyle/>
                    <a:p>
                      <a:pPr algn="l" fontAlgn="t"/>
                      <a:r>
                        <a:rPr lang="en-US" sz="1000" b="0" i="0" u="none" strike="noStrike" dirty="0">
                          <a:effectLst/>
                          <a:latin typeface="+mn-lt"/>
                        </a:rPr>
                        <a:t>Initial facility and capital equipment requirements identified including unique or special requirements for transportation, handling, and storage equipment.    </a:t>
                      </a:r>
                    </a:p>
                  </a:txBody>
                  <a:tcPr marL="45720" marR="0" marT="0" marB="0"/>
                </a:tc>
                <a:tc>
                  <a:txBody>
                    <a:bodyPr/>
                    <a:lstStyle/>
                    <a:p>
                      <a:pPr algn="l" fontAlgn="t"/>
                      <a:r>
                        <a:rPr lang="en-US" sz="1000" b="0" i="0" u="none" strike="noStrike" dirty="0">
                          <a:effectLst/>
                          <a:latin typeface="+mn-lt"/>
                        </a:rPr>
                        <a:t>Availability, design, rate and capacity capabilities of the facilities under consideration assessed.</a:t>
                      </a:r>
                      <a:br>
                        <a:rPr lang="en-US" sz="1000" b="0" i="0" u="none" strike="noStrike" dirty="0">
                          <a:effectLst/>
                          <a:latin typeface="+mn-lt"/>
                        </a:rPr>
                      </a:br>
                      <a:r>
                        <a:rPr lang="en-US" sz="1000" b="0" i="0" u="none" strike="noStrike" dirty="0">
                          <a:effectLst/>
                          <a:latin typeface="+mn-lt"/>
                        </a:rPr>
                        <a:t>Impacts on facilities by types of processes required evaluated (e.g., specialized fixtures, test chambers, laboratories, clean rooms, waste storage and disposal, etc.). </a:t>
                      </a:r>
                    </a:p>
                  </a:txBody>
                  <a:tcPr marL="45720" marR="0" marT="0" marB="0"/>
                </a:tc>
                <a:tc>
                  <a:txBody>
                    <a:bodyPr/>
                    <a:lstStyle/>
                    <a:p>
                      <a:pPr algn="l" fontAlgn="t"/>
                      <a:r>
                        <a:rPr lang="en-US" sz="1000" b="0" i="0" u="none" strike="noStrike" dirty="0">
                          <a:solidFill>
                            <a:schemeClr val="tx1"/>
                          </a:solidFill>
                          <a:effectLst/>
                          <a:latin typeface="+mn-lt"/>
                        </a:rPr>
                        <a:t>Capability, and availability of manufacturing facilities for prototype development and production evaluated as part of AoA.</a:t>
                      </a:r>
                      <a:br>
                        <a:rPr lang="en-US" sz="1000" b="0" i="0" u="none" strike="noStrike" dirty="0">
                          <a:solidFill>
                            <a:schemeClr val="tx1"/>
                          </a:solidFill>
                          <a:effectLst/>
                          <a:latin typeface="+mn-lt"/>
                        </a:rPr>
                      </a:br>
                      <a:r>
                        <a:rPr lang="en-US" sz="1000" b="0" i="0" u="none" strike="noStrike" dirty="0">
                          <a:solidFill>
                            <a:schemeClr val="tx1"/>
                          </a:solidFill>
                          <a:effectLst/>
                          <a:latin typeface="+mn-lt"/>
                        </a:rPr>
                        <a:t>Funding needs for additions/modifications to existing facilities included in evaluation.</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27</a:t>
            </a:fld>
            <a:endParaRPr lang="en-US"/>
          </a:p>
        </p:txBody>
      </p:sp>
    </p:spTree>
    <p:extLst>
      <p:ext uri="{BB962C8B-B14F-4D97-AF65-F5344CB8AC3E}">
        <p14:creationId xmlns:p14="http://schemas.microsoft.com/office/powerpoint/2010/main" val="603925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I.1 Manufacturing </a:t>
            </a:r>
            <a:r>
              <a:rPr lang="en-US" b="1" dirty="0"/>
              <a:t>Planning &amp; Scheduling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5879933"/>
              </p:ext>
            </p:extLst>
          </p:nvPr>
        </p:nvGraphicFramePr>
        <p:xfrm>
          <a:off x="228600" y="1554480"/>
          <a:ext cx="8686800" cy="41040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endParaRPr lang="en-US" sz="1000" b="0" i="0" u="none" strike="noStrike" dirty="0">
                        <a:effectLst/>
                        <a:latin typeface="+mn-lt"/>
                      </a:endParaRPr>
                    </a:p>
                  </a:txBody>
                  <a:tcPr marL="45720" marR="9525" marT="9525" marB="0"/>
                </a:tc>
                <a:tc>
                  <a:txBody>
                    <a:bodyPr/>
                    <a:lstStyle/>
                    <a:p>
                      <a:pPr algn="l" fontAlgn="t"/>
                      <a:r>
                        <a:rPr lang="en-US" sz="1000" b="0" i="0" u="none" strike="noStrike" dirty="0">
                          <a:effectLst/>
                          <a:latin typeface="+mn-lt"/>
                        </a:rPr>
                        <a:t>Manufacturing strategy developed and integrated with acquisition strategy. Prototype schedule risk mitigation efforts incorporated into Acquisition Strategy.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the IB to identify manufacturing planning and scheduling state of the art.  </a:t>
                      </a:r>
                      <a:r>
                        <a:rPr lang="en-US" sz="1000" b="0" i="0" u="none" strike="noStrike" dirty="0">
                          <a:solidFill>
                            <a:srgbClr val="008000"/>
                          </a:solidFill>
                          <a:effectLst/>
                          <a:latin typeface="+mn-lt"/>
                        </a:rPr>
                        <a:t>Assess materials availability for candidate solutions.                                             </a:t>
                      </a:r>
                      <a:r>
                        <a:rPr lang="en-US" sz="1000" b="0" i="0" u="none" strike="noStrike" dirty="0">
                          <a:solidFill>
                            <a:srgbClr val="800080"/>
                          </a:solidFill>
                          <a:effectLst/>
                          <a:latin typeface="+mn-lt"/>
                        </a:rPr>
                        <a:t>Manufacturing Management policy and directives identified and understood.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a:solidFill>
                            <a:srgbClr val="FF0000"/>
                          </a:solidFill>
                          <a:effectLst/>
                          <a:latin typeface="+mn-lt"/>
                        </a:rPr>
                        <a:t>Initiate manufacturing planning and scheduling (include alternatives).</a:t>
                      </a:r>
                      <a:br>
                        <a:rPr lang="en-US" sz="1000" b="0" i="0" u="none" strike="noStrike">
                          <a:solidFill>
                            <a:srgbClr val="FF0000"/>
                          </a:solidFill>
                          <a:effectLst/>
                          <a:latin typeface="+mn-lt"/>
                        </a:rPr>
                      </a:br>
                      <a:r>
                        <a:rPr lang="en-US" sz="1000" b="0" i="0" u="none" strike="noStrike">
                          <a:solidFill>
                            <a:srgbClr val="FF0000"/>
                          </a:solidFill>
                          <a:effectLst/>
                          <a:latin typeface="+mn-lt"/>
                        </a:rPr>
                        <a:t>Planning addresses: Producibility, Critical mfg. processes, STE/SIE, Test and demonstration, Potential mfg risks, and Funding constraints.                          </a:t>
                      </a:r>
                      <a:r>
                        <a:rPr lang="en-US" sz="1000" b="0" i="0" u="none" strike="noStrike">
                          <a:solidFill>
                            <a:srgbClr val="800080"/>
                          </a:solidFill>
                          <a:effectLst/>
                          <a:latin typeface="+mn-lt"/>
                        </a:rPr>
                        <a:t>Program Manufacturing Plan developed and approved.  Preliminary Manufacturing Schedule developed.</a:t>
                      </a:r>
                      <a:endParaRPr lang="en-US" sz="1000" b="0" i="0" u="none" strike="noStrike">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Manufacturing plan developed as input to AoA study and future acquisition strategy. Plan includes: type of manufacturing organization, parameters for a make or buy plan, type of resources and </a:t>
                      </a:r>
                      <a:r>
                        <a:rPr lang="en-US" sz="1000" b="0" i="0" u="none" strike="noStrike" dirty="0" err="1">
                          <a:solidFill>
                            <a:srgbClr val="FF0000"/>
                          </a:solidFill>
                          <a:effectLst/>
                          <a:latin typeface="+mn-lt"/>
                        </a:rPr>
                        <a:t>mfg</a:t>
                      </a:r>
                      <a:r>
                        <a:rPr lang="en-US" sz="1000" b="0" i="0" u="none" strike="noStrike" dirty="0">
                          <a:solidFill>
                            <a:srgbClr val="FF0000"/>
                          </a:solidFill>
                          <a:effectLst/>
                          <a:latin typeface="+mn-lt"/>
                        </a:rPr>
                        <a:t> capability needed, and quantitative and qualitative data requirements.            </a:t>
                      </a:r>
                      <a:r>
                        <a:rPr lang="en-US" sz="1000" b="0" i="0" u="none" strike="noStrike" dirty="0">
                          <a:solidFill>
                            <a:srgbClr val="800080"/>
                          </a:solidFill>
                          <a:effectLst/>
                          <a:latin typeface="+mn-lt"/>
                        </a:rPr>
                        <a:t>Manufacturing Schedule developed and approved.</a:t>
                      </a:r>
                      <a:endParaRPr lang="en-US" sz="1000" b="0" i="0" u="none" strike="noStrike" dirty="0">
                        <a:solidFill>
                          <a:srgbClr val="FF0000"/>
                        </a:solidFill>
                        <a:effectLst/>
                        <a:latin typeface="+mn-lt"/>
                      </a:endParaRPr>
                    </a:p>
                  </a:txBody>
                  <a:tcPr marL="45720" marR="0" marT="0" marB="0"/>
                </a:tc>
                <a:tc>
                  <a:txBody>
                    <a:bodyPr/>
                    <a:lstStyle/>
                    <a:p>
                      <a:endParaRPr lang="en-US" sz="1000"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marL="0" algn="l" defTabSz="914400" rtl="0" eaLnBrk="1" fontAlgn="t" latinLnBrk="0" hangingPunct="1"/>
                      <a:r>
                        <a:rPr lang="en-US" sz="1000" b="0" i="0" u="none" strike="noStrike" kern="1200" dirty="0">
                          <a:solidFill>
                            <a:schemeClr val="tx1"/>
                          </a:solidFill>
                          <a:effectLst/>
                          <a:latin typeface="+mn-lt"/>
                          <a:ea typeface="+mn-ea"/>
                          <a:cs typeface="+mn-cs"/>
                        </a:rPr>
                        <a:t>Survey of the IB conducted to identify manufacturing planning and scheduling state of the art.</a:t>
                      </a:r>
                      <a:br>
                        <a:rPr lang="en-US" sz="1000" b="0" i="0" u="none" strike="noStrike" kern="1200" dirty="0">
                          <a:solidFill>
                            <a:schemeClr val="tx1"/>
                          </a:solidFill>
                          <a:effectLst/>
                          <a:latin typeface="+mn-lt"/>
                          <a:ea typeface="+mn-ea"/>
                          <a:cs typeface="+mn-cs"/>
                        </a:rPr>
                      </a:br>
                      <a:endParaRPr lang="en-US" sz="1000" b="0" i="0" u="none" strike="noStrike" kern="1200" dirty="0">
                        <a:solidFill>
                          <a:schemeClr val="tx1"/>
                        </a:solidFill>
                        <a:effectLst/>
                        <a:latin typeface="+mn-lt"/>
                        <a:ea typeface="+mn-ea"/>
                        <a:cs typeface="+mn-cs"/>
                      </a:endParaRPr>
                    </a:p>
                  </a:txBody>
                  <a:tcPr marL="45720" marR="0" marT="0" marB="0"/>
                </a:tc>
                <a:tc>
                  <a:txBody>
                    <a:bodyPr/>
                    <a:lstStyle/>
                    <a:p>
                      <a:pPr marL="0" algn="l" defTabSz="914400" rtl="0" eaLnBrk="1" fontAlgn="t" latinLnBrk="0" hangingPunct="1"/>
                      <a:r>
                        <a:rPr lang="en-US" sz="1000" b="0" i="0" u="none" strike="noStrike" kern="1200" dirty="0">
                          <a:solidFill>
                            <a:schemeClr val="tx1"/>
                          </a:solidFill>
                          <a:effectLst/>
                          <a:latin typeface="+mn-lt"/>
                          <a:ea typeface="+mn-ea"/>
                          <a:cs typeface="+mn-cs"/>
                        </a:rPr>
                        <a:t>Initial manufacturing planning and notional schedule outlined</a:t>
                      </a:r>
                      <a:r>
                        <a:rPr lang="en-US" sz="1000" b="0" i="0" u="none" strike="noStrike" kern="1200" dirty="0" smtClean="0">
                          <a:solidFill>
                            <a:schemeClr val="tx1"/>
                          </a:solidFill>
                          <a:effectLst/>
                          <a:latin typeface="+mn-lt"/>
                          <a:ea typeface="+mn-ea"/>
                          <a:cs typeface="+mn-cs"/>
                        </a:rPr>
                        <a:t>.        </a:t>
                      </a:r>
                      <a:endParaRPr lang="en-US" sz="1000" b="0" i="0" u="none" strike="noStrike" kern="1200" dirty="0">
                        <a:solidFill>
                          <a:schemeClr val="tx1"/>
                        </a:solidFill>
                        <a:effectLst/>
                        <a:latin typeface="+mn-lt"/>
                        <a:ea typeface="+mn-ea"/>
                        <a:cs typeface="+mn-cs"/>
                      </a:endParaRPr>
                    </a:p>
                  </a:txBody>
                  <a:tcPr marL="45720" marR="0" marT="0" marB="0"/>
                </a:tc>
                <a:tc>
                  <a:txBody>
                    <a:bodyPr/>
                    <a:lstStyle/>
                    <a:p>
                      <a:pPr algn="l" fontAlgn="t"/>
                      <a:r>
                        <a:rPr lang="en-US" sz="1000" b="0" i="0" u="none" strike="noStrike" dirty="0">
                          <a:effectLst/>
                          <a:latin typeface="+mn-lt"/>
                        </a:rPr>
                        <a:t>Notional manufacturing plans and schedules developed as inputs to AoA study and future acquisition strategy</a:t>
                      </a:r>
                      <a:r>
                        <a:rPr lang="en-US" sz="1000" b="0" i="0" u="none" strike="noStrike" dirty="0" smtClean="0">
                          <a:effectLst/>
                          <a:latin typeface="+mn-lt"/>
                        </a:rPr>
                        <a:t>.</a:t>
                      </a:r>
                      <a:endParaRPr lang="en-US" sz="1000" b="0" i="0" u="none" strike="noStrike" dirty="0">
                        <a:effectLst/>
                        <a:latin typeface="+mn-lt"/>
                      </a:endParaRPr>
                    </a:p>
                  </a:txBody>
                  <a:tcPr marL="45720" marR="0" marT="0" marB="0"/>
                </a:tc>
                <a:tc>
                  <a:txBody>
                    <a:bodyPr/>
                    <a:lstStyle/>
                    <a:p>
                      <a:pPr algn="l" fontAlgn="t"/>
                      <a:r>
                        <a:rPr lang="en-US" sz="1000" b="0" i="0" u="none" strike="noStrike" dirty="0" smtClean="0">
                          <a:effectLst/>
                          <a:latin typeface="+mn-lt"/>
                        </a:rPr>
                        <a:t>No change</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solidFill>
                          <a:srgbClr val="FF0000"/>
                        </a:solidFill>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28</a:t>
            </a:fld>
            <a:endParaRPr lang="en-US"/>
          </a:p>
        </p:txBody>
      </p:sp>
    </p:spTree>
    <p:extLst>
      <p:ext uri="{BB962C8B-B14F-4D97-AF65-F5344CB8AC3E}">
        <p14:creationId xmlns:p14="http://schemas.microsoft.com/office/powerpoint/2010/main" val="3109067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I.2 Materials </a:t>
            </a:r>
            <a:r>
              <a:rPr lang="en-US" b="1" dirty="0"/>
              <a:t>Planning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7677120"/>
              </p:ext>
            </p:extLst>
          </p:nvPr>
        </p:nvGraphicFramePr>
        <p:xfrm>
          <a:off x="228600" y="1554480"/>
          <a:ext cx="8686800" cy="41040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000" u="none" strike="noStrike" dirty="0">
                          <a:effectLst/>
                          <a:latin typeface="+mn-lt"/>
                        </a:rPr>
                        <a:t>Sub-Thread</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1</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2</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3</a:t>
                      </a:r>
                      <a:endParaRPr lang="en-US" sz="10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000" u="none" strike="noStrike" dirty="0">
                          <a:effectLst/>
                          <a:latin typeface="+mn-lt"/>
                        </a:rPr>
                        <a:t>MRL 4</a:t>
                      </a:r>
                      <a:endParaRPr lang="en-US" sz="10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000" u="none" strike="noStrike" dirty="0" smtClean="0">
                          <a:effectLst/>
                          <a:latin typeface="+mn-lt"/>
                        </a:rPr>
                        <a:t>Existing</a:t>
                      </a:r>
                      <a:endParaRPr lang="en-US" sz="10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dirty="0">
                          <a:effectLst/>
                          <a:latin typeface="+mn-lt"/>
                        </a:rPr>
                        <a:t>Technology development article component list developed with associated lead time estimates. </a:t>
                      </a:r>
                    </a:p>
                  </a:txBody>
                  <a:tcPr marL="45720" marR="9525" marT="9525"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Inputs</a:t>
                      </a:r>
                      <a:endParaRPr lang="en-US" sz="10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the IB for potential materials (capabilities) relevant to future needs.</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Initiate planning activities for future materials requirements.                    </a:t>
                      </a:r>
                      <a:r>
                        <a:rPr lang="en-US" sz="1000" b="0" i="0" u="none" strike="noStrike" dirty="0">
                          <a:solidFill>
                            <a:srgbClr val="800080"/>
                          </a:solidFill>
                          <a:effectLst/>
                          <a:latin typeface="+mn-lt"/>
                        </a:rPr>
                        <a:t>Manufacturing materials policy and directives identified and understood.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Identify materials (and alternatives) for considerations of </a:t>
                      </a:r>
                      <a:r>
                        <a:rPr lang="en-US" sz="1000" b="0" i="0" u="none" strike="noStrike" dirty="0" smtClean="0">
                          <a:solidFill>
                            <a:srgbClr val="FF0000"/>
                          </a:solidFill>
                          <a:effectLst/>
                          <a:latin typeface="+mn-lt"/>
                        </a:rPr>
                        <a:t>technical </a:t>
                      </a:r>
                      <a:r>
                        <a:rPr lang="en-US" sz="1000" b="0" i="0" u="none" strike="noStrike" dirty="0">
                          <a:solidFill>
                            <a:srgbClr val="FF0000"/>
                          </a:solidFill>
                          <a:effectLst/>
                          <a:latin typeface="+mn-lt"/>
                        </a:rPr>
                        <a:t>maturity, characterization, fragility, sole source, domestic vs. foreign, etc. </a:t>
                      </a:r>
                      <a:br>
                        <a:rPr lang="en-US" sz="1000" b="0" i="0" u="none" strike="noStrike" dirty="0">
                          <a:solidFill>
                            <a:srgbClr val="FF0000"/>
                          </a:solidFill>
                          <a:effectLst/>
                          <a:latin typeface="+mn-lt"/>
                        </a:rPr>
                      </a:br>
                      <a:r>
                        <a:rPr lang="en-US" sz="1000" b="0" i="0" u="none" strike="noStrike" dirty="0">
                          <a:solidFill>
                            <a:srgbClr val="800080"/>
                          </a:solidFill>
                          <a:effectLst/>
                          <a:latin typeface="+mn-lt"/>
                        </a:rPr>
                        <a:t>Initial Manufacturing Materials Plan developed</a:t>
                      </a:r>
                      <a:r>
                        <a:rPr lang="en-US" sz="1000" b="0" i="0" u="none" strike="noStrike" dirty="0">
                          <a:solidFill>
                            <a:srgbClr val="FF0000"/>
                          </a:solidFill>
                          <a:effectLst/>
                          <a:latin typeface="+mn-lt"/>
                        </a:rPr>
                        <a:t>.</a:t>
                      </a:r>
                      <a:br>
                        <a:rPr lang="en-US" sz="1000" b="0" i="0" u="none" strike="noStrike" dirty="0">
                          <a:solidFill>
                            <a:srgbClr val="FF0000"/>
                          </a:solidFill>
                          <a:effectLst/>
                          <a:latin typeface="+mn-lt"/>
                        </a:rPr>
                      </a:br>
                      <a:r>
                        <a:rPr lang="en-US" sz="1000" b="0" i="0" u="none" strike="noStrike" dirty="0">
                          <a:solidFill>
                            <a:srgbClr val="FF0000"/>
                          </a:solidFill>
                          <a:effectLst/>
                          <a:latin typeface="+mn-lt"/>
                        </a:rPr>
                        <a:t/>
                      </a:r>
                      <a:br>
                        <a:rPr lang="en-US" sz="1000" b="0" i="0" u="none" strike="noStrike" dirty="0">
                          <a:solidFill>
                            <a:srgbClr val="FF0000"/>
                          </a:solidFill>
                          <a:effectLst/>
                          <a:latin typeface="+mn-lt"/>
                        </a:rPr>
                      </a:b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a:solidFill>
                            <a:srgbClr val="FF0000"/>
                          </a:solidFill>
                          <a:effectLst/>
                          <a:latin typeface="+mn-lt"/>
                        </a:rPr>
                        <a:t>Analyze the of feasibility of materials and alternatives. </a:t>
                      </a:r>
                      <a:br>
                        <a:rPr lang="en-US" sz="1000" b="0" i="0" u="none" strike="noStrike">
                          <a:solidFill>
                            <a:srgbClr val="FF0000"/>
                          </a:solidFill>
                          <a:effectLst/>
                          <a:latin typeface="+mn-lt"/>
                        </a:rPr>
                      </a:br>
                      <a:r>
                        <a:rPr lang="en-US" sz="1000" b="0" i="0" u="none" strike="noStrike">
                          <a:solidFill>
                            <a:srgbClr val="FF0000"/>
                          </a:solidFill>
                          <a:effectLst/>
                          <a:latin typeface="+mn-lt"/>
                        </a:rPr>
                        <a:t>Analyze technical maturity and characterization of materials, sources, essential raw materials, special alloys, composite materials, etc.</a:t>
                      </a:r>
                      <a:br>
                        <a:rPr lang="en-US" sz="1000" b="0" i="0" u="none" strike="noStrike">
                          <a:solidFill>
                            <a:srgbClr val="FF0000"/>
                          </a:solidFill>
                          <a:effectLst/>
                          <a:latin typeface="+mn-lt"/>
                        </a:rPr>
                      </a:br>
                      <a:r>
                        <a:rPr lang="en-US" sz="1000" b="0" i="0" u="none" strike="noStrike">
                          <a:solidFill>
                            <a:srgbClr val="FF0000"/>
                          </a:solidFill>
                          <a:effectLst/>
                          <a:latin typeface="+mn-lt"/>
                        </a:rPr>
                        <a:t>Evaluate vulnerability that could result from the lack of alternatives.                     </a:t>
                      </a:r>
                      <a:r>
                        <a:rPr lang="en-US" sz="1000" b="0" i="0" u="none" strike="noStrike">
                          <a:solidFill>
                            <a:srgbClr val="800080"/>
                          </a:solidFill>
                          <a:effectLst/>
                          <a:latin typeface="+mn-lt"/>
                        </a:rPr>
                        <a:t>Manufacturing Materials Plan tied to Manufacturing Schedule developed and approved.</a:t>
                      </a:r>
                      <a:endParaRPr lang="en-US" sz="1000" b="0" i="0" u="none" strike="noStrike">
                        <a:solidFill>
                          <a:srgbClr val="FF0000"/>
                        </a:solidFill>
                        <a:effectLst/>
                        <a:latin typeface="+mn-lt"/>
                      </a:endParaRPr>
                    </a:p>
                  </a:txBody>
                  <a:tcPr marL="45720" marR="0" marT="0" marB="0"/>
                </a:tc>
                <a:tc>
                  <a:txBody>
                    <a:bodyPr/>
                    <a:lstStyle/>
                    <a:p>
                      <a:pPr algn="l" fontAlgn="t"/>
                      <a:r>
                        <a:rPr lang="en-US" sz="1000" b="0" i="0" u="none" strike="sngStrike" dirty="0">
                          <a:effectLst/>
                          <a:latin typeface="+mn-lt"/>
                        </a:rPr>
                        <a:t>Technology development article</a:t>
                      </a:r>
                      <a:r>
                        <a:rPr lang="en-US" sz="1000" b="0" i="0" u="none" strike="noStrike" dirty="0">
                          <a:effectLst/>
                          <a:latin typeface="+mn-lt"/>
                        </a:rPr>
                        <a:t> </a:t>
                      </a:r>
                      <a:r>
                        <a:rPr lang="en-US" sz="1000" b="0" i="0" u="none" strike="noStrike" dirty="0">
                          <a:solidFill>
                            <a:srgbClr val="FF0000"/>
                          </a:solidFill>
                          <a:effectLst/>
                          <a:latin typeface="+mn-lt"/>
                        </a:rPr>
                        <a:t>TMRR </a:t>
                      </a:r>
                      <a:r>
                        <a:rPr lang="en-US" sz="1000" b="0" i="0" u="none" strike="noStrike" dirty="0">
                          <a:effectLst/>
                          <a:latin typeface="+mn-lt"/>
                        </a:rPr>
                        <a:t>component list developed with associated lead time estimates </a:t>
                      </a:r>
                      <a:r>
                        <a:rPr lang="en-US" sz="1000" b="0" i="0" u="none" strike="noStrike" dirty="0">
                          <a:solidFill>
                            <a:srgbClr val="FF0000"/>
                          </a:solidFill>
                          <a:effectLst/>
                          <a:latin typeface="+mn-lt"/>
                        </a:rPr>
                        <a:t>from the AoA</a:t>
                      </a:r>
                      <a:r>
                        <a:rPr lang="en-US" sz="1000" b="0" i="0" u="none" strike="noStrike" dirty="0">
                          <a:effectLst/>
                          <a:latin typeface="+mn-lt"/>
                        </a:rPr>
                        <a:t>. </a:t>
                      </a: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0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b="0" i="0" u="none" strike="noStrike" dirty="0">
                          <a:solidFill>
                            <a:schemeClr val="tx1"/>
                          </a:solidFill>
                          <a:effectLst/>
                          <a:latin typeface="+mn-lt"/>
                        </a:rPr>
                        <a:t>Survey of the IB for potential materials (capabilities) relevant to future needs conducted.</a:t>
                      </a:r>
                      <a:br>
                        <a:rPr lang="en-US" sz="1000" b="0" i="0" u="none" strike="noStrike" dirty="0">
                          <a:solidFill>
                            <a:schemeClr val="tx1"/>
                          </a:solidFill>
                          <a:effectLst/>
                          <a:latin typeface="+mn-lt"/>
                        </a:rPr>
                      </a:br>
                      <a:r>
                        <a:rPr lang="en-US" sz="1000" b="0" i="0" u="none" strike="noStrike" dirty="0">
                          <a:solidFill>
                            <a:schemeClr val="tx1"/>
                          </a:solidFill>
                          <a:effectLst/>
                          <a:latin typeface="+mn-lt"/>
                        </a:rPr>
                        <a:t>              </a:t>
                      </a:r>
                    </a:p>
                  </a:txBody>
                  <a:tcPr marL="45720" marR="0" marT="0" marB="0"/>
                </a:tc>
                <a:tc>
                  <a:txBody>
                    <a:bodyPr/>
                    <a:lstStyle/>
                    <a:p>
                      <a:pPr algn="l" fontAlgn="t"/>
                      <a:r>
                        <a:rPr lang="en-US" sz="1000" b="0" i="0" u="none" strike="noStrike" dirty="0">
                          <a:solidFill>
                            <a:schemeClr val="tx1"/>
                          </a:solidFill>
                          <a:effectLst/>
                          <a:latin typeface="+mn-lt"/>
                        </a:rPr>
                        <a:t>Materials (and alternatives) identified for considerations of </a:t>
                      </a:r>
                      <a:r>
                        <a:rPr lang="en-US" sz="1000" b="0" i="0" u="none" strike="noStrike" dirty="0" smtClean="0">
                          <a:solidFill>
                            <a:schemeClr val="tx1"/>
                          </a:solidFill>
                          <a:effectLst/>
                          <a:latin typeface="+mn-lt"/>
                        </a:rPr>
                        <a:t>technical </a:t>
                      </a:r>
                      <a:r>
                        <a:rPr lang="en-US" sz="1000" b="0" i="0" u="none" strike="noStrike" dirty="0">
                          <a:solidFill>
                            <a:schemeClr val="tx1"/>
                          </a:solidFill>
                          <a:effectLst/>
                          <a:latin typeface="+mn-lt"/>
                        </a:rPr>
                        <a:t>maturity, characterization, fragility, sole source, domestic vs. foreign, etc</a:t>
                      </a:r>
                      <a:r>
                        <a:rPr lang="en-US" sz="1000" b="0" i="0" u="none" strike="noStrike" dirty="0" smtClean="0">
                          <a:solidFill>
                            <a:schemeClr val="tx1"/>
                          </a:solidFill>
                          <a:effectLst/>
                          <a:latin typeface="+mn-lt"/>
                        </a:rPr>
                        <a:t>.</a:t>
                      </a:r>
                      <a:endParaRPr lang="en-US" sz="1000" b="0" i="0" u="none" strike="noStrike" dirty="0">
                        <a:solidFill>
                          <a:schemeClr val="tx1"/>
                        </a:solidFill>
                        <a:effectLst/>
                        <a:latin typeface="+mn-lt"/>
                      </a:endParaRPr>
                    </a:p>
                  </a:txBody>
                  <a:tcPr marL="45720" marR="0" marT="0" marB="0"/>
                </a:tc>
                <a:tc>
                  <a:txBody>
                    <a:bodyPr/>
                    <a:lstStyle/>
                    <a:p>
                      <a:pPr algn="l" fontAlgn="t"/>
                      <a:r>
                        <a:rPr lang="en-US" sz="1000" b="0" i="0" u="none" strike="noStrike" dirty="0">
                          <a:effectLst/>
                          <a:latin typeface="+mn-lt"/>
                        </a:rPr>
                        <a:t>Feasibility of materials and alternatives analyzed.</a:t>
                      </a:r>
                      <a:br>
                        <a:rPr lang="en-US" sz="1000" b="0" i="0" u="none" strike="noStrike" dirty="0">
                          <a:effectLst/>
                          <a:latin typeface="+mn-lt"/>
                        </a:rPr>
                      </a:br>
                      <a:r>
                        <a:rPr lang="en-US" sz="1000" b="0" i="0" u="none" strike="noStrike" dirty="0">
                          <a:effectLst/>
                          <a:latin typeface="+mn-lt"/>
                        </a:rPr>
                        <a:t/>
                      </a:r>
                      <a:br>
                        <a:rPr lang="en-US" sz="1000" b="0" i="0" u="none" strike="noStrike" dirty="0">
                          <a:effectLst/>
                          <a:latin typeface="+mn-lt"/>
                        </a:rPr>
                      </a:br>
                      <a:endParaRPr lang="en-US" sz="1000" b="0" i="0" u="none" strike="noStrike" dirty="0">
                        <a:effectLst/>
                        <a:latin typeface="+mn-lt"/>
                      </a:endParaRPr>
                    </a:p>
                  </a:txBody>
                  <a:tcPr marL="45720" marR="0" marT="0" marB="0"/>
                </a:tc>
                <a:tc>
                  <a:txBody>
                    <a:bodyPr/>
                    <a:lstStyle/>
                    <a:p>
                      <a:pPr algn="l" fontAlgn="t"/>
                      <a:r>
                        <a:rPr lang="en-US" sz="1000" b="0" i="0" u="none" strike="noStrike" dirty="0" smtClean="0">
                          <a:solidFill>
                            <a:schemeClr val="tx1"/>
                          </a:solidFill>
                          <a:effectLst/>
                          <a:latin typeface="+mn-lt"/>
                        </a:rPr>
                        <a:t>TMRR </a:t>
                      </a:r>
                      <a:r>
                        <a:rPr lang="en-US" sz="1000" b="0" i="0" u="none" strike="noStrike" dirty="0">
                          <a:solidFill>
                            <a:schemeClr val="tx1"/>
                          </a:solidFill>
                          <a:effectLst/>
                          <a:latin typeface="+mn-lt"/>
                        </a:rPr>
                        <a:t>component list developed with associated lead time estimates from the AoA. </a:t>
                      </a:r>
                    </a:p>
                  </a:txBody>
                  <a:tcPr marL="45720" marR="0" marT="0" marB="0"/>
                </a:tc>
              </a:tr>
              <a:tr h="370840">
                <a:tc>
                  <a:txBody>
                    <a:bodyPr/>
                    <a:lstStyle/>
                    <a:p>
                      <a:pPr marL="0" algn="l" defTabSz="914400" rtl="0" eaLnBrk="1" fontAlgn="t" latinLnBrk="0" hangingPunct="1"/>
                      <a:r>
                        <a:rPr lang="en-US" sz="1000" u="none" strike="noStrike" kern="1200" dirty="0" smtClean="0">
                          <a:solidFill>
                            <a:schemeClr val="tx1"/>
                          </a:solidFill>
                          <a:effectLst/>
                          <a:latin typeface="+mn-lt"/>
                          <a:ea typeface="+mn-ea"/>
                          <a:cs typeface="+mn-cs"/>
                        </a:rPr>
                        <a:t>Team Input</a:t>
                      </a:r>
                      <a:endParaRPr lang="en-US" sz="10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effectLst/>
                        <a:latin typeface="+mn-lt"/>
                      </a:endParaRPr>
                    </a:p>
                  </a:txBody>
                  <a:tcPr marL="45720" marR="0" marT="0" marB="0"/>
                </a:tc>
                <a:tc>
                  <a:txBody>
                    <a:bodyPr/>
                    <a:lstStyle/>
                    <a:p>
                      <a:pPr algn="l" fontAlgn="t"/>
                      <a:endParaRPr lang="en-US" sz="1000" b="0" i="0" u="none" strike="noStrike">
                        <a:solidFill>
                          <a:srgbClr val="FF0000"/>
                        </a:solidFill>
                        <a:effectLst/>
                        <a:latin typeface="+mn-lt"/>
                      </a:endParaRPr>
                    </a:p>
                  </a:txBody>
                  <a:tcPr marL="45720" marR="0" marT="0" marB="0"/>
                </a:tc>
                <a:tc>
                  <a:txBody>
                    <a:bodyPr/>
                    <a:lstStyle/>
                    <a:p>
                      <a:pPr algn="l" fontAlgn="t"/>
                      <a:endParaRPr lang="en-US" sz="1000" b="0" i="0" u="none" strike="noStrike">
                        <a:effectLst/>
                        <a:latin typeface="+mn-lt"/>
                      </a:endParaRPr>
                    </a:p>
                  </a:txBody>
                  <a:tcPr marL="45720" marR="0" marT="0" marB="0"/>
                </a:tc>
                <a:tc>
                  <a:txBody>
                    <a:bodyPr/>
                    <a:lstStyle/>
                    <a:p>
                      <a:pPr algn="l" fontAlgn="t"/>
                      <a:endParaRPr lang="en-US" sz="1000" b="0" i="0" u="none" strike="noStrike" dirty="0">
                        <a:effectLst/>
                        <a:latin typeface="+mn-lt"/>
                      </a:endParaRPr>
                    </a:p>
                  </a:txBody>
                  <a:tcPr marL="45720" marR="0" marT="0" marB="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29</a:t>
            </a:fld>
            <a:endParaRPr lang="en-US"/>
          </a:p>
        </p:txBody>
      </p:sp>
    </p:spTree>
    <p:extLst>
      <p:ext uri="{BB962C8B-B14F-4D97-AF65-F5344CB8AC3E}">
        <p14:creationId xmlns:p14="http://schemas.microsoft.com/office/powerpoint/2010/main" val="330276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Feedback on Proposed Matrix Change</a:t>
            </a:r>
            <a:br>
              <a:rPr lang="en-US" dirty="0" smtClean="0"/>
            </a:br>
            <a:r>
              <a:rPr lang="en-US" sz="3100" dirty="0" smtClean="0"/>
              <a:t>Environmental, Safety, and Health</a:t>
            </a:r>
            <a:endParaRPr lang="en-US" sz="3100" dirty="0"/>
          </a:p>
        </p:txBody>
      </p:sp>
      <p:sp>
        <p:nvSpPr>
          <p:cNvPr id="3" name="Content Placeholder 2"/>
          <p:cNvSpPr>
            <a:spLocks noGrp="1"/>
          </p:cNvSpPr>
          <p:nvPr>
            <p:ph idx="1"/>
          </p:nvPr>
        </p:nvSpPr>
        <p:spPr/>
        <p:txBody>
          <a:bodyPr/>
          <a:lstStyle/>
          <a:p>
            <a:pPr marL="457200" lvl="1" indent="0">
              <a:buNone/>
            </a:pPr>
            <a:endParaRPr lang="en-US" dirty="0" smtClean="0"/>
          </a:p>
          <a:p>
            <a:pPr lvl="1"/>
            <a:r>
              <a:rPr lang="en-US" dirty="0" smtClean="0"/>
              <a:t>Team Assessment of proposed changes</a:t>
            </a:r>
          </a:p>
          <a:p>
            <a:pPr lvl="2"/>
            <a:r>
              <a:rPr lang="en-US" dirty="0" smtClean="0"/>
              <a:t>Value added: Yes or No</a:t>
            </a:r>
          </a:p>
          <a:p>
            <a:pPr lvl="2"/>
            <a:r>
              <a:rPr lang="en-US" dirty="0" smtClean="0"/>
              <a:t>Acceptable as is: Yes or No</a:t>
            </a:r>
          </a:p>
          <a:p>
            <a:pPr lvl="3"/>
            <a:r>
              <a:rPr lang="en-US" dirty="0" smtClean="0"/>
              <a:t>If No; What needs to change</a:t>
            </a:r>
          </a:p>
          <a:p>
            <a:pPr lvl="2"/>
            <a:r>
              <a:rPr lang="en-US" dirty="0" smtClean="0"/>
              <a:t>General Comments/ Observations </a:t>
            </a:r>
          </a:p>
          <a:p>
            <a:pPr lvl="2"/>
            <a:r>
              <a:rPr lang="en-US" dirty="0" smtClean="0"/>
              <a:t>Recommended Actions</a:t>
            </a:r>
          </a:p>
          <a:p>
            <a:pPr marL="0" indent="0">
              <a:buNone/>
            </a:pPr>
            <a:endParaRPr lang="en-US" dirty="0"/>
          </a:p>
        </p:txBody>
      </p:sp>
      <p:sp>
        <p:nvSpPr>
          <p:cNvPr id="4" name="Slide Number Placeholder 3"/>
          <p:cNvSpPr>
            <a:spLocks noGrp="1"/>
          </p:cNvSpPr>
          <p:nvPr>
            <p:ph type="sldNum" sz="quarter" idx="12"/>
          </p:nvPr>
        </p:nvSpPr>
        <p:spPr/>
        <p:txBody>
          <a:bodyPr/>
          <a:lstStyle/>
          <a:p>
            <a:fld id="{CA894AE4-F01B-466A-B6D9-CBB21216D2B9}" type="slidenum">
              <a:rPr lang="en-US" smtClean="0"/>
              <a:t>3</a:t>
            </a:fld>
            <a:endParaRPr lang="en-US"/>
          </a:p>
        </p:txBody>
      </p:sp>
    </p:spTree>
    <p:extLst>
      <p:ext uri="{BB962C8B-B14F-4D97-AF65-F5344CB8AC3E}">
        <p14:creationId xmlns:p14="http://schemas.microsoft.com/office/powerpoint/2010/main" val="169970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6"/>
            <a:ext cx="8196349" cy="1325563"/>
          </a:xfrm>
        </p:spPr>
        <p:txBody>
          <a:bodyPr>
            <a:normAutofit/>
          </a:bodyPr>
          <a:lstStyle/>
          <a:p>
            <a:pPr algn="ctr"/>
            <a:r>
              <a:rPr lang="en-US" dirty="0" smtClean="0"/>
              <a:t>Feedback on Proposed Matrix Change</a:t>
            </a:r>
            <a:br>
              <a:rPr lang="en-US" dirty="0" smtClean="0"/>
            </a:br>
            <a:r>
              <a:rPr lang="en-US" dirty="0" smtClean="0"/>
              <a:t>MRL 1-3 Additional Criteria</a:t>
            </a:r>
            <a:endParaRPr lang="en-US" sz="3100" dirty="0"/>
          </a:p>
        </p:txBody>
      </p:sp>
      <p:sp>
        <p:nvSpPr>
          <p:cNvPr id="3" name="Content Placeholder 2"/>
          <p:cNvSpPr>
            <a:spLocks noGrp="1"/>
          </p:cNvSpPr>
          <p:nvPr>
            <p:ph idx="1"/>
          </p:nvPr>
        </p:nvSpPr>
        <p:spPr/>
        <p:txBody>
          <a:bodyPr/>
          <a:lstStyle/>
          <a:p>
            <a:pPr marL="457200" lvl="1" indent="0">
              <a:buNone/>
            </a:pPr>
            <a:endParaRPr lang="en-US" dirty="0" smtClean="0"/>
          </a:p>
          <a:p>
            <a:pPr lvl="1"/>
            <a:r>
              <a:rPr lang="en-US" dirty="0" smtClean="0"/>
              <a:t>Team Assessment of proposed additional criteria</a:t>
            </a:r>
          </a:p>
          <a:p>
            <a:pPr lvl="2"/>
            <a:r>
              <a:rPr lang="en-US" dirty="0" smtClean="0"/>
              <a:t>Value added: Yes or No</a:t>
            </a:r>
          </a:p>
          <a:p>
            <a:pPr lvl="2"/>
            <a:r>
              <a:rPr lang="en-US" dirty="0" smtClean="0"/>
              <a:t>If Yes, Provide changes</a:t>
            </a:r>
          </a:p>
          <a:p>
            <a:pPr lvl="2"/>
            <a:r>
              <a:rPr lang="en-US" dirty="0" smtClean="0"/>
              <a:t>General Comments/ Observations </a:t>
            </a:r>
          </a:p>
          <a:p>
            <a:pPr lvl="2"/>
            <a:r>
              <a:rPr lang="en-US" dirty="0" smtClean="0"/>
              <a:t>Recommended Actions</a:t>
            </a:r>
          </a:p>
          <a:p>
            <a:pPr marL="0" indent="0">
              <a:buNone/>
            </a:pPr>
            <a:endParaRPr lang="en-US" dirty="0"/>
          </a:p>
        </p:txBody>
      </p:sp>
      <p:sp>
        <p:nvSpPr>
          <p:cNvPr id="4" name="Slide Number Placeholder 3"/>
          <p:cNvSpPr>
            <a:spLocks noGrp="1"/>
          </p:cNvSpPr>
          <p:nvPr>
            <p:ph type="sldNum" sz="quarter" idx="12"/>
          </p:nvPr>
        </p:nvSpPr>
        <p:spPr/>
        <p:txBody>
          <a:bodyPr/>
          <a:lstStyle/>
          <a:p>
            <a:fld id="{CA894AE4-F01B-466A-B6D9-CBB21216D2B9}" type="slidenum">
              <a:rPr lang="en-US" smtClean="0"/>
              <a:t>4</a:t>
            </a:fld>
            <a:endParaRPr lang="en-US"/>
          </a:p>
        </p:txBody>
      </p:sp>
    </p:spTree>
    <p:extLst>
      <p:ext uri="{BB962C8B-B14F-4D97-AF65-F5344CB8AC3E}">
        <p14:creationId xmlns:p14="http://schemas.microsoft.com/office/powerpoint/2010/main" val="164856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lstStyle/>
          <a:p>
            <a:r>
              <a:rPr lang="en-US" dirty="0" smtClean="0"/>
              <a:t>Workshop value</a:t>
            </a:r>
          </a:p>
          <a:p>
            <a:pPr lvl="1"/>
            <a:r>
              <a:rPr lang="en-US" dirty="0" smtClean="0"/>
              <a:t>Changes needed</a:t>
            </a:r>
          </a:p>
          <a:p>
            <a:r>
              <a:rPr lang="en-US" dirty="0" smtClean="0"/>
              <a:t>Team assessment of ESH Matrix change</a:t>
            </a:r>
          </a:p>
          <a:p>
            <a:r>
              <a:rPr lang="en-US" dirty="0" smtClean="0"/>
              <a:t>Team assessment of MRL 1-3 Matrix Change</a:t>
            </a:r>
          </a:p>
          <a:p>
            <a:r>
              <a:rPr lang="en-US" dirty="0" smtClean="0"/>
              <a:t>Other comments</a:t>
            </a:r>
          </a:p>
          <a:p>
            <a:endParaRPr lang="en-US" dirty="0"/>
          </a:p>
        </p:txBody>
      </p:sp>
      <p:sp>
        <p:nvSpPr>
          <p:cNvPr id="4" name="Slide Number Placeholder 3"/>
          <p:cNvSpPr>
            <a:spLocks noGrp="1"/>
          </p:cNvSpPr>
          <p:nvPr>
            <p:ph type="sldNum" sz="quarter" idx="12"/>
          </p:nvPr>
        </p:nvSpPr>
        <p:spPr/>
        <p:txBody>
          <a:bodyPr/>
          <a:lstStyle/>
          <a:p>
            <a:fld id="{CA894AE4-F01B-466A-B6D9-CBB21216D2B9}" type="slidenum">
              <a:rPr lang="en-US" smtClean="0"/>
              <a:t>5</a:t>
            </a:fld>
            <a:endParaRPr lang="en-US"/>
          </a:p>
        </p:txBody>
      </p:sp>
    </p:spTree>
    <p:extLst>
      <p:ext uri="{BB962C8B-B14F-4D97-AF65-F5344CB8AC3E}">
        <p14:creationId xmlns:p14="http://schemas.microsoft.com/office/powerpoint/2010/main" val="302035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Below are Slides for your </a:t>
            </a:r>
            <a:r>
              <a:rPr lang="en-US" dirty="0"/>
              <a:t>T</a:t>
            </a:r>
            <a:r>
              <a:rPr lang="en-US" dirty="0" smtClean="0"/>
              <a:t>eam</a:t>
            </a:r>
            <a:endParaRPr lang="en-US" dirty="0"/>
          </a:p>
        </p:txBody>
      </p:sp>
      <p:sp>
        <p:nvSpPr>
          <p:cNvPr id="5" name="Text Placeholder 4"/>
          <p:cNvSpPr>
            <a:spLocks noGrp="1"/>
          </p:cNvSpPr>
          <p:nvPr>
            <p:ph type="body" idx="1"/>
          </p:nvPr>
        </p:nvSpPr>
        <p:spPr/>
        <p:txBody>
          <a:bodyPr/>
          <a:lstStyle/>
          <a:p>
            <a:r>
              <a:rPr lang="en-US" dirty="0" smtClean="0"/>
              <a:t>Use those that you need</a:t>
            </a:r>
          </a:p>
          <a:p>
            <a:r>
              <a:rPr lang="en-US" dirty="0" smtClean="0"/>
              <a:t>Discard those you don’t</a:t>
            </a:r>
            <a:endParaRPr lang="en-US" dirty="0"/>
          </a:p>
        </p:txBody>
      </p:sp>
      <p:sp>
        <p:nvSpPr>
          <p:cNvPr id="2" name="Slide Number Placeholder 1"/>
          <p:cNvSpPr>
            <a:spLocks noGrp="1"/>
          </p:cNvSpPr>
          <p:nvPr>
            <p:ph type="sldNum" sz="quarter" idx="12"/>
          </p:nvPr>
        </p:nvSpPr>
        <p:spPr/>
        <p:txBody>
          <a:bodyPr/>
          <a:lstStyle/>
          <a:p>
            <a:fld id="{CA894AE4-F01B-466A-B6D9-CBB21216D2B9}" type="slidenum">
              <a:rPr lang="en-US" smtClean="0"/>
              <a:t>6</a:t>
            </a:fld>
            <a:endParaRPr lang="en-US"/>
          </a:p>
        </p:txBody>
      </p:sp>
    </p:spTree>
    <p:extLst>
      <p:ext uri="{BB962C8B-B14F-4D97-AF65-F5344CB8AC3E}">
        <p14:creationId xmlns:p14="http://schemas.microsoft.com/office/powerpoint/2010/main" val="24539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A.1 Industrial Base</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343660"/>
              </p:ext>
            </p:extLst>
          </p:nvPr>
        </p:nvGraphicFramePr>
        <p:xfrm>
          <a:off x="228600" y="1554163"/>
          <a:ext cx="8686800" cy="355536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100" u="none" strike="noStrike" dirty="0">
                          <a:effectLst/>
                          <a:latin typeface="+mn-lt"/>
                        </a:rPr>
                        <a:t>Sub-Thread</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1</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2</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3</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4</a:t>
                      </a:r>
                      <a:endParaRPr lang="en-US" sz="11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200" u="none" strike="noStrike" dirty="0" smtClean="0">
                          <a:effectLst/>
                          <a:latin typeface="+mn-lt"/>
                        </a:rPr>
                        <a:t>Existing</a:t>
                      </a:r>
                      <a:endParaRPr lang="en-US" sz="12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dirty="0">
                          <a:effectLst/>
                          <a:latin typeface="+mn-lt"/>
                        </a:rPr>
                        <a:t>Potential sources identified to address technology needs.  Understand state of the art.   </a:t>
                      </a:r>
                    </a:p>
                  </a:txBody>
                  <a:tcPr marL="45720" marR="9525" marT="9525" marB="0"/>
                </a:tc>
                <a:tc>
                  <a:txBody>
                    <a:bodyPr/>
                    <a:lstStyle/>
                    <a:p>
                      <a:pPr algn="l" fontAlgn="t"/>
                      <a:r>
                        <a:rPr lang="en-US" sz="1000" b="0" i="0" u="none" strike="noStrike" dirty="0">
                          <a:effectLst/>
                          <a:latin typeface="+mn-lt"/>
                        </a:rPr>
                        <a:t>Industrial base capabilities surveyed and known gaps/risks identified for preferred concept, key technologies, components, and/or key processes. </a:t>
                      </a:r>
                    </a:p>
                  </a:txBody>
                  <a:tcPr marL="45720" marR="9525" marT="9525"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Inputs</a:t>
                      </a:r>
                      <a:endParaRPr lang="en-US" sz="12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IB to initiate planning for IB sector studies.                                         </a:t>
                      </a:r>
                      <a:r>
                        <a:rPr lang="en-US" sz="1000" b="0" i="0" u="none" strike="noStrike" dirty="0">
                          <a:solidFill>
                            <a:srgbClr val="008000"/>
                          </a:solidFill>
                          <a:effectLst/>
                          <a:latin typeface="+mn-lt"/>
                        </a:rPr>
                        <a:t>Assess Manufacturing feasibility and capability.                                   </a:t>
                      </a:r>
                      <a:r>
                        <a:rPr lang="en-US" sz="1000" b="0" i="0" u="none" strike="noStrike" dirty="0">
                          <a:solidFill>
                            <a:srgbClr val="800080"/>
                          </a:solidFill>
                          <a:effectLst/>
                          <a:latin typeface="+mn-lt"/>
                        </a:rPr>
                        <a:t>Database of Industrial Capabilities exists and is available at programmatic formulation</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IB Sector Studies conducted and potential industrial base investment needs have been identified.                              </a:t>
                      </a:r>
                      <a:r>
                        <a:rPr lang="en-US" sz="1000" b="0" i="0" u="none" strike="noStrike" dirty="0">
                          <a:solidFill>
                            <a:srgbClr val="008000"/>
                          </a:solidFill>
                          <a:effectLst/>
                          <a:latin typeface="+mn-lt"/>
                        </a:rPr>
                        <a:t>Assess Manufacturing feasibility and capability.                                         </a:t>
                      </a:r>
                      <a:r>
                        <a:rPr lang="en-US" sz="1000" b="0" i="0" u="none" strike="noStrike" dirty="0">
                          <a:solidFill>
                            <a:srgbClr val="800080"/>
                          </a:solidFill>
                          <a:effectLst/>
                          <a:latin typeface="+mn-lt"/>
                        </a:rPr>
                        <a:t>Industrial Base cataloged by technology application.</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effectLst/>
                          <a:latin typeface="+mn-lt"/>
                        </a:rPr>
                        <a:t>Potential sources identified to address technology needs.  Understand state of the art.                                                 </a:t>
                      </a:r>
                      <a:r>
                        <a:rPr lang="en-US" sz="1000" b="0" i="0" u="none" strike="noStrike" dirty="0">
                          <a:solidFill>
                            <a:srgbClr val="800080"/>
                          </a:solidFill>
                          <a:effectLst/>
                          <a:latin typeface="+mn-lt"/>
                        </a:rPr>
                        <a:t>Potential individual sources identified to address specific technology needs.  Understand state of the art. </a:t>
                      </a:r>
                      <a:endParaRPr lang="en-US" sz="1000" b="0" i="0" u="none" strike="noStrike" dirty="0">
                        <a:effectLst/>
                        <a:latin typeface="+mn-lt"/>
                      </a:endParaRPr>
                    </a:p>
                  </a:txBody>
                  <a:tcPr marL="45720" marR="0" marT="0"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Industrial base capabilities </a:t>
                      </a:r>
                      <a:r>
                        <a:rPr kumimoji="0" lang="en-US" sz="1000" b="0" i="0" u="none" strike="sngStrike" kern="1200" cap="none" spc="0" normalizeH="0" baseline="0" noProof="0" dirty="0" smtClean="0">
                          <a:ln>
                            <a:noFill/>
                          </a:ln>
                          <a:solidFill>
                            <a:prstClr val="black"/>
                          </a:solidFill>
                          <a:effectLst/>
                          <a:uLnTx/>
                          <a:uFillTx/>
                          <a:latin typeface="+mn-lt"/>
                          <a:ea typeface="+mn-ea"/>
                          <a:cs typeface="+mn-cs"/>
                        </a:rPr>
                        <a:t>surveyed</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srgbClr val="FF0000"/>
                          </a:solidFill>
                          <a:effectLst/>
                          <a:uLnTx/>
                          <a:uFillTx/>
                          <a:latin typeface="+mn-lt"/>
                          <a:ea typeface="+mn-ea"/>
                          <a:cs typeface="+mn-cs"/>
                        </a:rPr>
                        <a:t>assessed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known gaps/risks identified for preferred concept, key technologies, components, and/or key processes. </a:t>
                      </a:r>
                    </a:p>
                    <a:p>
                      <a:endParaRPr lang="en-US"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kern="1200" dirty="0" smtClean="0">
                          <a:solidFill>
                            <a:schemeClr val="tx1"/>
                          </a:solidFill>
                          <a:effectLst/>
                          <a:latin typeface="+mn-lt"/>
                          <a:ea typeface="+mn-ea"/>
                          <a:cs typeface="+mn-cs"/>
                        </a:rPr>
                        <a:t>Proposed</a:t>
                      </a:r>
                    </a:p>
                    <a:p>
                      <a:pPr marL="0" algn="l" defTabSz="914400" rtl="0" eaLnBrk="1" fontAlgn="t" latinLnBrk="0" hangingPunct="1"/>
                      <a:endParaRPr lang="en-US" sz="1200" u="none" strike="noStrike" kern="1200" dirty="0">
                        <a:solidFill>
                          <a:schemeClr val="tx1"/>
                        </a:solidFill>
                        <a:effectLst/>
                        <a:latin typeface="+mn-lt"/>
                        <a:ea typeface="+mn-ea"/>
                        <a:cs typeface="+mn-cs"/>
                      </a:endParaRPr>
                    </a:p>
                  </a:txBody>
                  <a:tcPr marL="45720" marR="0" marT="0" marB="0"/>
                </a:tc>
                <a:tc>
                  <a:txBody>
                    <a:bodyPr/>
                    <a:lstStyle/>
                    <a:p>
                      <a:pPr algn="l" fontAlgn="t"/>
                      <a:r>
                        <a:rPr lang="en-US" sz="1000" u="none" strike="noStrike" dirty="0">
                          <a:effectLst/>
                          <a:latin typeface="+mn-lt"/>
                        </a:rPr>
                        <a:t>Survey of the IB to initiate planning for IB sector studies conducted.</a:t>
                      </a:r>
                      <a:endParaRPr lang="en-US" sz="1000" b="0" i="0" u="none" strike="noStrike" dirty="0">
                        <a:effectLst/>
                        <a:latin typeface="+mn-lt"/>
                      </a:endParaRPr>
                    </a:p>
                  </a:txBody>
                  <a:tcPr marL="45720" marR="0" marT="0" marB="0"/>
                </a:tc>
                <a:tc>
                  <a:txBody>
                    <a:bodyPr/>
                    <a:lstStyle/>
                    <a:p>
                      <a:pPr algn="l" fontAlgn="t"/>
                      <a:r>
                        <a:rPr lang="en-US" sz="1000" u="none" strike="noStrike" dirty="0">
                          <a:effectLst/>
                          <a:latin typeface="+mn-lt"/>
                        </a:rPr>
                        <a:t>IB Sector Studies conducted and potential industrial base capability needs have been identified.</a:t>
                      </a:r>
                      <a:br>
                        <a:rPr lang="en-US" sz="1000" u="none" strike="noStrike" dirty="0">
                          <a:effectLst/>
                          <a:latin typeface="+mn-lt"/>
                        </a:rPr>
                      </a:br>
                      <a:endParaRPr lang="en-US" sz="1000" b="0" i="0" u="none" strike="noStrike" dirty="0">
                        <a:effectLst/>
                        <a:latin typeface="+mn-lt"/>
                      </a:endParaRPr>
                    </a:p>
                  </a:txBody>
                  <a:tcPr marL="45720" marR="0" marT="0" marB="0"/>
                </a:tc>
                <a:tc>
                  <a:txBody>
                    <a:bodyPr/>
                    <a:lstStyle/>
                    <a:p>
                      <a:pPr algn="l" fontAlgn="t"/>
                      <a:r>
                        <a:rPr lang="en-US" sz="1000" u="none" strike="noStrike" dirty="0">
                          <a:effectLst/>
                          <a:latin typeface="+mn-lt"/>
                        </a:rPr>
                        <a:t>Potential sources analyzed to address capability needs.  Understand state of the art.                                                 </a:t>
                      </a:r>
                      <a:endParaRPr lang="en-US" sz="1000" b="0" i="0" u="none" strike="noStrike" dirty="0">
                        <a:effectLst/>
                        <a:latin typeface="+mn-lt"/>
                      </a:endParaRPr>
                    </a:p>
                  </a:txBody>
                  <a:tcPr marL="45720" marR="0" marT="0" marB="0"/>
                </a:tc>
                <a:tc>
                  <a:txBody>
                    <a:bodyPr/>
                    <a:lstStyle/>
                    <a:p>
                      <a:pPr algn="l" fontAlgn="t"/>
                      <a:r>
                        <a:rPr lang="en-US" sz="1000" u="none" strike="noStrike" dirty="0">
                          <a:solidFill>
                            <a:schemeClr val="tx1"/>
                          </a:solidFill>
                          <a:effectLst/>
                          <a:latin typeface="+mn-lt"/>
                        </a:rPr>
                        <a:t>Industrial base capabilities assessed and known gaps/risks identified for preferred concept, key technologies, components, and/or key processes. </a:t>
                      </a:r>
                      <a:endParaRPr lang="en-US" sz="1000" b="0" i="0" u="none" strike="noStrike" dirty="0">
                        <a:solidFill>
                          <a:schemeClr val="tx1"/>
                        </a:solidFill>
                        <a:effectLst/>
                        <a:latin typeface="+mn-lt"/>
                      </a:endParaRPr>
                    </a:p>
                  </a:txBody>
                  <a:tcPr marL="45720" marR="0" marT="0"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Team Input</a:t>
                      </a:r>
                      <a:endParaRPr lang="en-US" sz="1200" u="none" strike="noStrike" kern="1200" dirty="0">
                        <a:solidFill>
                          <a:schemeClr val="tx1"/>
                        </a:solidFill>
                        <a:effectLst/>
                        <a:latin typeface="+mn-lt"/>
                        <a:ea typeface="+mn-ea"/>
                        <a:cs typeface="+mn-cs"/>
                      </a:endParaRPr>
                    </a:p>
                  </a:txBody>
                  <a:tcPr marL="45720"/>
                </a:tc>
                <a:tc>
                  <a:txBody>
                    <a:bodyPr/>
                    <a:lstStyle/>
                    <a:p>
                      <a:endParaRPr lang="en-US" dirty="0">
                        <a:latin typeface="+mn-lt"/>
                      </a:endParaRPr>
                    </a:p>
                  </a:txBody>
                  <a:tcPr marL="45720"/>
                </a:tc>
                <a:tc>
                  <a:txBody>
                    <a:bodyPr/>
                    <a:lstStyle/>
                    <a:p>
                      <a:endParaRPr lang="en-US">
                        <a:latin typeface="+mn-lt"/>
                      </a:endParaRPr>
                    </a:p>
                  </a:txBody>
                  <a:tcPr marL="45720"/>
                </a:tc>
                <a:tc>
                  <a:txBody>
                    <a:bodyPr/>
                    <a:lstStyle/>
                    <a:p>
                      <a:endParaRPr lang="en-US">
                        <a:latin typeface="+mn-lt"/>
                      </a:endParaRPr>
                    </a:p>
                  </a:txBody>
                  <a:tcPr marL="45720"/>
                </a:tc>
                <a:tc>
                  <a:txBody>
                    <a:bodyPr/>
                    <a:lstStyle/>
                    <a:p>
                      <a:endParaRPr lang="en-US" dirty="0">
                        <a:latin typeface="+mn-lt"/>
                      </a:endParaRPr>
                    </a:p>
                  </a:txBody>
                  <a:tcPr marL="45720"/>
                </a:tc>
              </a:tr>
            </a:tbl>
          </a:graphicData>
        </a:graphic>
      </p:graphicFrame>
      <p:sp>
        <p:nvSpPr>
          <p:cNvPr id="9" name="Slide Number Placeholder 8"/>
          <p:cNvSpPr>
            <a:spLocks noGrp="1"/>
          </p:cNvSpPr>
          <p:nvPr>
            <p:ph type="sldNum" sz="quarter" idx="12"/>
          </p:nvPr>
        </p:nvSpPr>
        <p:spPr/>
        <p:txBody>
          <a:bodyPr/>
          <a:lstStyle/>
          <a:p>
            <a:fld id="{CA894AE4-F01B-466A-B6D9-CBB21216D2B9}" type="slidenum">
              <a:rPr lang="en-US" smtClean="0"/>
              <a:t>7</a:t>
            </a:fld>
            <a:endParaRPr lang="en-US"/>
          </a:p>
        </p:txBody>
      </p:sp>
    </p:spTree>
    <p:extLst>
      <p:ext uri="{BB962C8B-B14F-4D97-AF65-F5344CB8AC3E}">
        <p14:creationId xmlns:p14="http://schemas.microsoft.com/office/powerpoint/2010/main" val="1119120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libri" panose="020F0502020204030204" pitchFamily="34" charset="0"/>
              </a:rPr>
              <a:t>A.2 Manufacturing Technology Development</a:t>
            </a:r>
            <a:endParaRPr lang="en-US" b="1" dirty="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632089"/>
              </p:ext>
            </p:extLst>
          </p:nvPr>
        </p:nvGraphicFramePr>
        <p:xfrm>
          <a:off x="228600" y="1554480"/>
          <a:ext cx="8686800" cy="47136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100" u="none" strike="noStrike" dirty="0">
                          <a:effectLst/>
                          <a:latin typeface="+mn-lt"/>
                        </a:rPr>
                        <a:t>Sub-Thread</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1</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a:effectLst/>
                          <a:latin typeface="+mn-lt"/>
                        </a:rPr>
                        <a:t>MRL 2</a:t>
                      </a:r>
                      <a:endParaRPr lang="en-US" sz="11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a:effectLst/>
                          <a:latin typeface="+mn-lt"/>
                        </a:rPr>
                        <a:t>MRL 3</a:t>
                      </a:r>
                      <a:endParaRPr lang="en-US" sz="1100" b="1" i="0" u="none" strike="noStrike">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4</a:t>
                      </a:r>
                      <a:endParaRPr lang="en-US" sz="11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200" u="none" strike="noStrike" dirty="0" smtClean="0">
                          <a:effectLst/>
                          <a:latin typeface="+mn-lt"/>
                        </a:rPr>
                        <a:t>Existing</a:t>
                      </a:r>
                      <a:endParaRPr lang="en-US" sz="1200" b="1" i="0" u="none" strike="noStrike" dirty="0">
                        <a:effectLst/>
                        <a:latin typeface="+mn-lt"/>
                      </a:endParaRPr>
                    </a:p>
                  </a:txBody>
                  <a:tcPr marL="45720"/>
                </a:tc>
                <a:tc>
                  <a:txBody>
                    <a:bodyPr/>
                    <a:lstStyle/>
                    <a:p>
                      <a:pPr algn="l" fontAlgn="t"/>
                      <a:r>
                        <a:rPr lang="en-US" sz="1000" b="0" i="0" u="none" strike="noStrike" dirty="0">
                          <a:effectLst/>
                          <a:latin typeface="+mn-lt"/>
                        </a:rPr>
                        <a:t> </a:t>
                      </a:r>
                    </a:p>
                  </a:txBody>
                  <a:tcPr marL="45720" marR="9525" marT="9525" marB="0"/>
                </a:tc>
                <a:tc>
                  <a:txBody>
                    <a:bodyPr/>
                    <a:lstStyle/>
                    <a:p>
                      <a:pPr algn="l" fontAlgn="t"/>
                      <a:r>
                        <a:rPr lang="en-US" sz="1000" b="0" i="0" u="none" strike="noStrike">
                          <a:effectLst/>
                          <a:latin typeface="+mn-lt"/>
                        </a:rPr>
                        <a:t>New manufacturing concepts and potential solutions identified.</a:t>
                      </a:r>
                    </a:p>
                  </a:txBody>
                  <a:tcPr marL="45720" marR="9525" marT="9525" marB="0"/>
                </a:tc>
                <a:tc>
                  <a:txBody>
                    <a:bodyPr/>
                    <a:lstStyle/>
                    <a:p>
                      <a:pPr algn="l" fontAlgn="t"/>
                      <a:r>
                        <a:rPr lang="en-US" sz="1000" b="0" i="0" u="none" strike="noStrike">
                          <a:effectLst/>
                          <a:latin typeface="+mn-lt"/>
                        </a:rPr>
                        <a:t>Manufacturing technology concepts identified through experiments/models. </a:t>
                      </a:r>
                    </a:p>
                  </a:txBody>
                  <a:tcPr marL="45720" marR="9525" marT="9525" marB="0"/>
                </a:tc>
                <a:tc>
                  <a:txBody>
                    <a:bodyPr/>
                    <a:lstStyle/>
                    <a:p>
                      <a:pPr algn="l" fontAlgn="t"/>
                      <a:r>
                        <a:rPr lang="en-US" sz="1000" b="0" i="0" u="none" strike="noStrike" dirty="0">
                          <a:effectLst/>
                          <a:latin typeface="+mn-lt"/>
                        </a:rPr>
                        <a:t>Manufacturing Science &amp; Advanced Manufacturing Technology requirements identified.</a:t>
                      </a:r>
                    </a:p>
                  </a:txBody>
                  <a:tcPr marL="45720" marR="9525" marT="9525"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Inputs</a:t>
                      </a:r>
                      <a:endParaRPr lang="en-US" sz="12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manufacturing technologies and capabilities relevant to future needs.  </a:t>
                      </a:r>
                      <a:r>
                        <a:rPr lang="en-US" sz="1000" b="0" i="0" u="none" strike="noStrike" dirty="0">
                          <a:solidFill>
                            <a:srgbClr val="800080"/>
                          </a:solidFill>
                          <a:effectLst/>
                          <a:latin typeface="+mn-lt"/>
                        </a:rPr>
                        <a:t>Basic scientific manufacturing principles observed and reported</a:t>
                      </a:r>
                      <a:r>
                        <a:rPr lang="en-US" sz="1000" b="0" i="0" u="none" strike="noStrike" dirty="0" smtClean="0">
                          <a:solidFill>
                            <a:srgbClr val="800080"/>
                          </a:solidFill>
                          <a:effectLst/>
                          <a:latin typeface="+mn-lt"/>
                        </a:rPr>
                        <a:t>. </a:t>
                      </a:r>
                      <a:r>
                        <a:rPr lang="en-US" sz="1000" b="0" i="0" u="none" strike="noStrike" dirty="0" smtClean="0">
                          <a:solidFill>
                            <a:srgbClr val="993300"/>
                          </a:solidFill>
                          <a:effectLst/>
                          <a:latin typeface="+mn-lt"/>
                        </a:rPr>
                        <a:t>Potential </a:t>
                      </a:r>
                      <a:r>
                        <a:rPr lang="en-US" sz="1000" b="0" i="0" u="none" strike="noStrike" dirty="0">
                          <a:solidFill>
                            <a:srgbClr val="993300"/>
                          </a:solidFill>
                          <a:effectLst/>
                          <a:latin typeface="+mn-lt"/>
                        </a:rPr>
                        <a:t>new manufacturing technologies identified. Initial </a:t>
                      </a:r>
                      <a:r>
                        <a:rPr lang="en-US" sz="1000" b="0" i="0" u="none" strike="noStrike" dirty="0" err="1">
                          <a:solidFill>
                            <a:srgbClr val="993300"/>
                          </a:solidFill>
                          <a:effectLst/>
                          <a:latin typeface="+mn-lt"/>
                        </a:rPr>
                        <a:t>Tradespace</a:t>
                      </a:r>
                      <a:r>
                        <a:rPr lang="en-US" sz="1000" b="0" i="0" u="none" strike="noStrike" dirty="0">
                          <a:solidFill>
                            <a:srgbClr val="993300"/>
                          </a:solidFill>
                          <a:effectLst/>
                          <a:latin typeface="+mn-lt"/>
                        </a:rPr>
                        <a:t> studies developed.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dirty="0">
                          <a:solidFill>
                            <a:srgbClr val="FF0000"/>
                          </a:solidFill>
                          <a:effectLst/>
                          <a:latin typeface="+mn-lt"/>
                        </a:rPr>
                        <a:t>New manufacturing concepts and potential solutions identified. </a:t>
                      </a:r>
                      <a:r>
                        <a:rPr lang="en-US" sz="1000" b="0" i="0" u="none" strike="sngStrike" dirty="0" smtClean="0">
                          <a:solidFill>
                            <a:srgbClr val="FF0000"/>
                          </a:solidFill>
                          <a:effectLst/>
                          <a:latin typeface="+mn-lt"/>
                        </a:rPr>
                        <a:t>New</a:t>
                      </a:r>
                      <a:r>
                        <a:rPr lang="en-US" sz="1000" b="0" i="0" u="none" strike="noStrike" dirty="0" smtClean="0">
                          <a:solidFill>
                            <a:srgbClr val="FF0000"/>
                          </a:solidFill>
                          <a:effectLst/>
                          <a:latin typeface="+mn-lt"/>
                        </a:rPr>
                        <a:t> </a:t>
                      </a:r>
                      <a:r>
                        <a:rPr lang="en-US" sz="1000" b="0" i="0" u="none" strike="noStrike" dirty="0">
                          <a:solidFill>
                            <a:srgbClr val="FF0000"/>
                          </a:solidFill>
                          <a:effectLst/>
                          <a:latin typeface="+mn-lt"/>
                        </a:rPr>
                        <a:t>Manufacturing Science &amp; Manufacturing concepts, technologies, and capability requirements identified to support potential solutions</a:t>
                      </a:r>
                      <a:r>
                        <a:rPr lang="en-US" sz="1000" b="0" i="0" u="none" strike="sngStrike" dirty="0">
                          <a:solidFill>
                            <a:srgbClr val="FF0000"/>
                          </a:solidFill>
                          <a:effectLst/>
                          <a:latin typeface="+mn-lt"/>
                        </a:rPr>
                        <a:t> identified</a:t>
                      </a:r>
                      <a:r>
                        <a:rPr lang="en-US" sz="1000" b="0" i="0" u="none" strike="noStrike" dirty="0" smtClean="0">
                          <a:solidFill>
                            <a:srgbClr val="FF0000"/>
                          </a:solidFill>
                          <a:effectLst/>
                          <a:latin typeface="+mn-lt"/>
                        </a:rPr>
                        <a:t>. </a:t>
                      </a:r>
                      <a:r>
                        <a:rPr lang="en-US" sz="1000" b="0" i="0" u="none" strike="noStrike" dirty="0" smtClean="0">
                          <a:solidFill>
                            <a:srgbClr val="800080"/>
                          </a:solidFill>
                          <a:effectLst/>
                          <a:latin typeface="+mn-lt"/>
                        </a:rPr>
                        <a:t>New </a:t>
                      </a:r>
                      <a:r>
                        <a:rPr lang="en-US" sz="1000" b="0" i="0" u="none" strike="noStrike" dirty="0">
                          <a:solidFill>
                            <a:srgbClr val="800080"/>
                          </a:solidFill>
                          <a:effectLst/>
                          <a:latin typeface="+mn-lt"/>
                        </a:rPr>
                        <a:t>manufacturing concepts and potential solutions formulated.  Speculative practical applications invented.          </a:t>
                      </a:r>
                      <a:r>
                        <a:rPr lang="en-US" sz="1000" b="0" i="0" u="none" strike="noStrike" dirty="0" err="1">
                          <a:solidFill>
                            <a:srgbClr val="993300"/>
                          </a:solidFill>
                          <a:effectLst/>
                          <a:latin typeface="+mn-lt"/>
                        </a:rPr>
                        <a:t>Tradespace</a:t>
                      </a:r>
                      <a:r>
                        <a:rPr lang="en-US" sz="1000" b="0" i="0" u="none" strike="noStrike" dirty="0">
                          <a:solidFill>
                            <a:srgbClr val="993300"/>
                          </a:solidFill>
                          <a:effectLst/>
                          <a:latin typeface="+mn-lt"/>
                        </a:rPr>
                        <a:t> studies initialized.</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a:effectLst/>
                          <a:latin typeface="+mn-lt"/>
                        </a:rPr>
                        <a:t>Manufacturing technology concepts identified through experiments/models. </a:t>
                      </a:r>
                      <a:r>
                        <a:rPr lang="en-US" sz="1000" b="0" i="0" u="none" strike="noStrike">
                          <a:solidFill>
                            <a:srgbClr val="FF0000"/>
                          </a:solidFill>
                          <a:effectLst/>
                          <a:latin typeface="+mn-lt"/>
                        </a:rPr>
                        <a:t>Manufacturing technology concepts and capbilities</a:t>
                      </a:r>
                      <a:r>
                        <a:rPr lang="en-US" sz="1000" b="0" i="0" u="none" strike="noStrike">
                          <a:effectLst/>
                          <a:latin typeface="+mn-lt"/>
                        </a:rPr>
                        <a:t> </a:t>
                      </a:r>
                      <a:r>
                        <a:rPr lang="en-US" sz="1000" b="0" i="0" u="none" strike="sngStrike">
                          <a:solidFill>
                            <a:srgbClr val="FF0000"/>
                          </a:solidFill>
                          <a:effectLst/>
                          <a:latin typeface="+mn-lt"/>
                        </a:rPr>
                        <a:t>identified</a:t>
                      </a:r>
                      <a:r>
                        <a:rPr lang="en-US" sz="1000" b="0" i="0" u="none" strike="noStrike">
                          <a:solidFill>
                            <a:srgbClr val="FF0000"/>
                          </a:solidFill>
                          <a:effectLst/>
                          <a:latin typeface="+mn-lt"/>
                        </a:rPr>
                        <a:t> refined through experiments/models and simulations.</a:t>
                      </a:r>
                      <a:r>
                        <a:rPr lang="en-US" sz="1000" b="0" i="0" u="none" strike="noStrike">
                          <a:effectLst/>
                          <a:latin typeface="+mn-lt"/>
                        </a:rPr>
                        <a:t>   </a:t>
                      </a:r>
                      <a:r>
                        <a:rPr lang="en-US" sz="1000" b="0" i="0" u="none" strike="noStrike">
                          <a:solidFill>
                            <a:srgbClr val="800080"/>
                          </a:solidFill>
                          <a:effectLst/>
                          <a:latin typeface="+mn-lt"/>
                        </a:rPr>
                        <a:t>Manufacturing technology concepts identified through analytical and experimental critical function and/or characteristic proof of concept.       </a:t>
                      </a:r>
                      <a:r>
                        <a:rPr lang="en-US" sz="1000" b="0" i="0" u="none" strike="noStrike">
                          <a:solidFill>
                            <a:srgbClr val="993300"/>
                          </a:solidFill>
                          <a:effectLst/>
                          <a:latin typeface="+mn-lt"/>
                        </a:rPr>
                        <a:t>Tradespace studies concluded &amp; summarized. Perform initial "Gap Analysis" of MRL to TRL.</a:t>
                      </a:r>
                      <a:endParaRPr lang="en-US" sz="1000" b="0" i="0" u="none" strike="noStrike">
                        <a:effectLst/>
                        <a:latin typeface="+mn-lt"/>
                      </a:endParaRPr>
                    </a:p>
                  </a:txBody>
                  <a:tcPr marL="45720" marR="0" marT="0" marB="0"/>
                </a:tc>
                <a:tc>
                  <a:txBody>
                    <a:bodyPr/>
                    <a:lstStyle/>
                    <a:p>
                      <a:pPr algn="l" fontAlgn="t"/>
                      <a:r>
                        <a:rPr lang="en-US" sz="1000" b="0" i="0" u="none" strike="sngStrike" dirty="0">
                          <a:effectLst/>
                          <a:latin typeface="+mn-lt"/>
                        </a:rPr>
                        <a:t>Manufacturing Science &amp;</a:t>
                      </a:r>
                      <a:r>
                        <a:rPr lang="en-US" sz="1000" b="0" i="0" u="none" strike="noStrike" dirty="0">
                          <a:effectLst/>
                          <a:latin typeface="+mn-lt"/>
                        </a:rPr>
                        <a:t> Advanced Manufacturing Technology </a:t>
                      </a:r>
                      <a:r>
                        <a:rPr lang="en-US" sz="1000" b="0" i="0" u="none" strike="noStrike" dirty="0">
                          <a:solidFill>
                            <a:srgbClr val="FF0000"/>
                          </a:solidFill>
                          <a:effectLst/>
                          <a:latin typeface="+mn-lt"/>
                        </a:rPr>
                        <a:t>development </a:t>
                      </a:r>
                      <a:r>
                        <a:rPr lang="en-US" sz="1000" b="0" i="0" u="none" strike="noStrike" dirty="0">
                          <a:effectLst/>
                          <a:latin typeface="+mn-lt"/>
                        </a:rPr>
                        <a:t>requirements </a:t>
                      </a:r>
                      <a:r>
                        <a:rPr lang="en-US" sz="1000" b="0" i="0" u="none" strike="sngStrike" dirty="0">
                          <a:effectLst/>
                          <a:latin typeface="+mn-lt"/>
                        </a:rPr>
                        <a:t>identified </a:t>
                      </a:r>
                      <a:r>
                        <a:rPr lang="en-US" sz="1000" b="0" i="0" u="none" strike="noStrike" dirty="0">
                          <a:solidFill>
                            <a:srgbClr val="FF0000"/>
                          </a:solidFill>
                          <a:effectLst/>
                          <a:latin typeface="+mn-lt"/>
                        </a:rPr>
                        <a:t>selected and analyzed for the AoA and the Acquisition Strategy.</a:t>
                      </a:r>
                      <a:endParaRPr lang="en-US" sz="1000" b="0" i="0" u="none" strike="noStrike" dirty="0">
                        <a:effectLst/>
                        <a:latin typeface="+mn-lt"/>
                      </a:endParaRPr>
                    </a:p>
                  </a:txBody>
                  <a:tcPr marL="45720" marR="0" marT="0" marB="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kern="1200" dirty="0" smtClean="0">
                          <a:solidFill>
                            <a:schemeClr val="tx1"/>
                          </a:solidFill>
                          <a:effectLst/>
                          <a:latin typeface="+mn-lt"/>
                          <a:ea typeface="+mn-ea"/>
                          <a:cs typeface="+mn-cs"/>
                        </a:rPr>
                        <a:t>Proposed</a:t>
                      </a:r>
                    </a:p>
                  </a:txBody>
                  <a:tcPr marL="45720" marR="0" marT="0" marB="0"/>
                </a:tc>
                <a:tc>
                  <a:txBody>
                    <a:bodyPr/>
                    <a:lstStyle/>
                    <a:p>
                      <a:pPr algn="l" fontAlgn="t"/>
                      <a:r>
                        <a:rPr lang="en-US" sz="1000" u="none" strike="noStrike" dirty="0">
                          <a:effectLst/>
                          <a:latin typeface="+mn-lt"/>
                        </a:rPr>
                        <a:t>Survey conducted of manufacturing technologies and capabilities relevant to future needs.</a:t>
                      </a:r>
                      <a:endParaRPr lang="en-US" sz="1000" b="0" i="0" u="none" strike="noStrike" dirty="0">
                        <a:solidFill>
                          <a:srgbClr val="000000"/>
                        </a:solidFill>
                        <a:effectLst/>
                        <a:latin typeface="+mn-lt"/>
                      </a:endParaRPr>
                    </a:p>
                  </a:txBody>
                  <a:tcPr marL="45720" marR="0" marT="0" marB="0"/>
                </a:tc>
                <a:tc>
                  <a:txBody>
                    <a:bodyPr/>
                    <a:lstStyle/>
                    <a:p>
                      <a:pPr algn="l" fontAlgn="t"/>
                      <a:r>
                        <a:rPr lang="en-US" sz="1000" u="none" strike="noStrike" dirty="0">
                          <a:effectLst/>
                          <a:latin typeface="+mn-lt"/>
                        </a:rPr>
                        <a:t>Manufacturing Science &amp; Manufacturing concepts, technologies, and capability requirements identified to support potential solutions. </a:t>
                      </a:r>
                      <a:r>
                        <a:rPr lang="en-US" sz="1000" u="none" strike="noStrike" dirty="0" err="1">
                          <a:effectLst/>
                          <a:latin typeface="+mn-lt"/>
                        </a:rPr>
                        <a:t>Tradespace</a:t>
                      </a:r>
                      <a:r>
                        <a:rPr lang="en-US" sz="1000" u="none" strike="noStrike" dirty="0">
                          <a:effectLst/>
                          <a:latin typeface="+mn-lt"/>
                        </a:rPr>
                        <a:t> studies initiated.</a:t>
                      </a:r>
                      <a:endParaRPr lang="en-US" sz="1000" b="0" i="0" u="none" strike="noStrike" dirty="0">
                        <a:solidFill>
                          <a:srgbClr val="000000"/>
                        </a:solidFill>
                        <a:effectLst/>
                        <a:latin typeface="+mn-lt"/>
                      </a:endParaRPr>
                    </a:p>
                  </a:txBody>
                  <a:tcPr marL="45720" marR="0" marT="0" marB="0"/>
                </a:tc>
                <a:tc>
                  <a:txBody>
                    <a:bodyPr/>
                    <a:lstStyle/>
                    <a:p>
                      <a:pPr algn="l" fontAlgn="t"/>
                      <a:r>
                        <a:rPr lang="en-US" sz="1000" u="none" strike="noStrike">
                          <a:effectLst/>
                          <a:latin typeface="+mn-lt"/>
                        </a:rPr>
                        <a:t>Manufacturing technology concepts and capbilities analyzed and refined through experiments/models and simulations. Tradespace studies concluded.</a:t>
                      </a:r>
                      <a:endParaRPr lang="en-US" sz="1000" b="0" i="0" u="none" strike="noStrike">
                        <a:solidFill>
                          <a:srgbClr val="000000"/>
                        </a:solidFill>
                        <a:effectLst/>
                        <a:latin typeface="+mn-lt"/>
                      </a:endParaRPr>
                    </a:p>
                  </a:txBody>
                  <a:tcPr marL="45720" marR="0" marT="0" marB="0"/>
                </a:tc>
                <a:tc>
                  <a:txBody>
                    <a:bodyPr/>
                    <a:lstStyle/>
                    <a:p>
                      <a:pPr algn="l" fontAlgn="t"/>
                      <a:r>
                        <a:rPr lang="en-US" sz="1000" u="none" strike="noStrike" dirty="0">
                          <a:solidFill>
                            <a:schemeClr val="tx1"/>
                          </a:solidFill>
                          <a:effectLst/>
                          <a:latin typeface="+mn-lt"/>
                        </a:rPr>
                        <a:t>Advanced Manufacturing Technology development requirements selected and analyzed for the AoA and the Acquisition Strategy</a:t>
                      </a:r>
                      <a:r>
                        <a:rPr lang="en-US" sz="1000" u="none" strike="noStrike" dirty="0" smtClean="0">
                          <a:solidFill>
                            <a:schemeClr val="tx1"/>
                          </a:solidFill>
                          <a:effectLst/>
                          <a:latin typeface="+mn-lt"/>
                        </a:rPr>
                        <a:t>.</a:t>
                      </a:r>
                      <a:endParaRPr lang="en-US" sz="1000" b="0" i="0" u="none" strike="noStrike" dirty="0" smtClean="0">
                        <a:solidFill>
                          <a:schemeClr val="tx1"/>
                        </a:solidFill>
                        <a:effectLst/>
                        <a:latin typeface="+mn-lt"/>
                      </a:endParaRPr>
                    </a:p>
                  </a:txBody>
                  <a:tcPr marL="45720" marR="0" marT="0"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Team Input</a:t>
                      </a:r>
                      <a:endParaRPr lang="en-US" sz="1200" u="none" strike="noStrike" kern="1200" dirty="0">
                        <a:solidFill>
                          <a:schemeClr val="tx1"/>
                        </a:solidFill>
                        <a:effectLst/>
                        <a:latin typeface="+mn-lt"/>
                        <a:ea typeface="+mn-ea"/>
                        <a:cs typeface="+mn-cs"/>
                      </a:endParaRPr>
                    </a:p>
                  </a:txBody>
                  <a:tcPr marL="45720"/>
                </a:tc>
                <a:tc>
                  <a:txBody>
                    <a:bodyPr/>
                    <a:lstStyle/>
                    <a:p>
                      <a:pPr algn="l" fontAlgn="t"/>
                      <a:endParaRPr lang="en-US" sz="1000" b="0" i="0" u="none" strike="noStrike" dirty="0">
                        <a:solidFill>
                          <a:srgbClr val="000000"/>
                        </a:solidFill>
                        <a:effectLst/>
                        <a:latin typeface="+mn-lt"/>
                      </a:endParaRPr>
                    </a:p>
                  </a:txBody>
                  <a:tcPr marL="45720" marR="0" marT="0" marB="0"/>
                </a:tc>
                <a:tc>
                  <a:txBody>
                    <a:bodyPr/>
                    <a:lstStyle/>
                    <a:p>
                      <a:pPr algn="l" fontAlgn="t"/>
                      <a:endParaRPr lang="en-US" sz="1000" b="0" i="0" u="none" strike="noStrike">
                        <a:solidFill>
                          <a:srgbClr val="000000"/>
                        </a:solidFill>
                        <a:effectLst/>
                        <a:latin typeface="+mn-lt"/>
                      </a:endParaRPr>
                    </a:p>
                  </a:txBody>
                  <a:tcPr marL="45720" marR="0" marT="0" marB="0"/>
                </a:tc>
                <a:tc>
                  <a:txBody>
                    <a:bodyPr/>
                    <a:lstStyle/>
                    <a:p>
                      <a:pPr algn="l" fontAlgn="t"/>
                      <a:endParaRPr lang="en-US" sz="1000" b="0" i="0" u="none" strike="noStrike">
                        <a:solidFill>
                          <a:srgbClr val="000000"/>
                        </a:solidFill>
                        <a:effectLst/>
                        <a:latin typeface="+mn-lt"/>
                      </a:endParaRPr>
                    </a:p>
                  </a:txBody>
                  <a:tcPr marL="45720" marR="0" marT="0" marB="0"/>
                </a:tc>
                <a:tc>
                  <a:txBody>
                    <a:bodyPr/>
                    <a:lstStyle/>
                    <a:p>
                      <a:pPr algn="l" fontAlgn="t"/>
                      <a:endParaRPr lang="en-US" sz="1000" b="0" i="0" u="none" strike="noStrike" dirty="0" smtClean="0">
                        <a:solidFill>
                          <a:srgbClr val="FF0000"/>
                        </a:solidFill>
                        <a:effectLst/>
                        <a:latin typeface="+mn-lt"/>
                      </a:endParaRPr>
                    </a:p>
                  </a:txBody>
                  <a:tcPr marL="45720" marR="0" marT="0" marB="0"/>
                </a:tc>
              </a:tr>
            </a:tbl>
          </a:graphicData>
        </a:graphic>
      </p:graphicFrame>
      <p:sp>
        <p:nvSpPr>
          <p:cNvPr id="7" name="Slide Number Placeholder 6"/>
          <p:cNvSpPr>
            <a:spLocks noGrp="1"/>
          </p:cNvSpPr>
          <p:nvPr>
            <p:ph type="sldNum" sz="quarter" idx="12"/>
          </p:nvPr>
        </p:nvSpPr>
        <p:spPr/>
        <p:txBody>
          <a:bodyPr/>
          <a:lstStyle/>
          <a:p>
            <a:fld id="{CA894AE4-F01B-466A-B6D9-CBB21216D2B9}" type="slidenum">
              <a:rPr lang="en-US" smtClean="0"/>
              <a:t>8</a:t>
            </a:fld>
            <a:endParaRPr lang="en-US"/>
          </a:p>
        </p:txBody>
      </p:sp>
    </p:spTree>
    <p:extLst>
      <p:ext uri="{BB962C8B-B14F-4D97-AF65-F5344CB8AC3E}">
        <p14:creationId xmlns:p14="http://schemas.microsoft.com/office/powerpoint/2010/main" val="156395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 Producibility </a:t>
            </a:r>
            <a:r>
              <a:rPr lang="en-US" b="1" dirty="0"/>
              <a:t>Program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1775557"/>
              </p:ext>
            </p:extLst>
          </p:nvPr>
        </p:nvGraphicFramePr>
        <p:xfrm>
          <a:off x="228600" y="1554480"/>
          <a:ext cx="8686800" cy="3951605"/>
        </p:xfrm>
        <a:graphic>
          <a:graphicData uri="http://schemas.openxmlformats.org/drawingml/2006/table">
            <a:tbl>
              <a:tblPr firstRow="1" bandRow="1">
                <a:tableStyleId>{5940675A-B579-460E-94D1-54222C63F5DA}</a:tableStyleId>
              </a:tblPr>
              <a:tblGrid>
                <a:gridCol w="1737360"/>
                <a:gridCol w="1737360"/>
                <a:gridCol w="1737360"/>
                <a:gridCol w="1737360"/>
                <a:gridCol w="1737360"/>
              </a:tblGrid>
              <a:tr h="370840">
                <a:tc>
                  <a:txBody>
                    <a:bodyPr/>
                    <a:lstStyle/>
                    <a:p>
                      <a:pPr algn="ctr" fontAlgn="ctr"/>
                      <a:r>
                        <a:rPr lang="en-US" sz="1100" u="none" strike="noStrike" dirty="0">
                          <a:effectLst/>
                          <a:latin typeface="+mn-lt"/>
                        </a:rPr>
                        <a:t>Sub-Thread</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1</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2</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3</a:t>
                      </a:r>
                      <a:endParaRPr lang="en-US" sz="1100" b="1" i="0" u="none" strike="noStrike" dirty="0">
                        <a:effectLst/>
                        <a:latin typeface="+mn-lt"/>
                      </a:endParaRPr>
                    </a:p>
                  </a:txBody>
                  <a:tcPr marL="45720" marR="0" marT="0" marB="0" anchor="ctr">
                    <a:solidFill>
                      <a:schemeClr val="bg2">
                        <a:lumMod val="90000"/>
                      </a:schemeClr>
                    </a:solidFill>
                  </a:tcPr>
                </a:tc>
                <a:tc>
                  <a:txBody>
                    <a:bodyPr/>
                    <a:lstStyle/>
                    <a:p>
                      <a:pPr algn="ctr" fontAlgn="ctr"/>
                      <a:r>
                        <a:rPr lang="en-US" sz="1100" u="none" strike="noStrike" dirty="0">
                          <a:effectLst/>
                          <a:latin typeface="+mn-lt"/>
                        </a:rPr>
                        <a:t>MRL 4</a:t>
                      </a:r>
                      <a:endParaRPr lang="en-US" sz="1100" b="1" i="0" u="none" strike="noStrike" dirty="0">
                        <a:effectLst/>
                        <a:latin typeface="+mn-lt"/>
                      </a:endParaRPr>
                    </a:p>
                  </a:txBody>
                  <a:tcPr marL="45720" marR="0" marT="0" marB="0" anchor="ctr">
                    <a:solidFill>
                      <a:schemeClr val="bg2">
                        <a:lumMod val="90000"/>
                      </a:schemeClr>
                    </a:solidFill>
                  </a:tcPr>
                </a:tc>
              </a:tr>
              <a:tr h="370840">
                <a:tc>
                  <a:txBody>
                    <a:bodyPr/>
                    <a:lstStyle/>
                    <a:p>
                      <a:pPr algn="l" fontAlgn="t"/>
                      <a:r>
                        <a:rPr lang="en-US" sz="1200" u="none" strike="noStrike" dirty="0" smtClean="0">
                          <a:effectLst/>
                          <a:latin typeface="+mn-lt"/>
                        </a:rPr>
                        <a:t>Existing</a:t>
                      </a:r>
                      <a:endParaRPr lang="en-US" sz="1200" b="1" i="0" u="none" strike="noStrike" dirty="0">
                        <a:effectLst/>
                        <a:latin typeface="+mn-lt"/>
                      </a:endParaRPr>
                    </a:p>
                  </a:txBody>
                  <a:tcPr marL="4572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 </a:t>
                      </a:r>
                    </a:p>
                  </a:txBody>
                  <a:tcPr marL="45720" marR="9525" marT="9525" marB="0"/>
                </a:tc>
                <a:tc>
                  <a:txBody>
                    <a:bodyPr/>
                    <a:lstStyle/>
                    <a:p>
                      <a:pPr algn="l" fontAlgn="t"/>
                      <a:r>
                        <a:rPr lang="en-US" sz="1000" b="0" i="0" u="none" strike="noStrike">
                          <a:effectLst/>
                          <a:latin typeface="+mn-lt"/>
                        </a:rPr>
                        <a:t>Relevant materials/processes evaluated for manufacturability using experiments/models.</a:t>
                      </a:r>
                    </a:p>
                  </a:txBody>
                  <a:tcPr marL="45720" marR="9525" marT="9525" marB="0"/>
                </a:tc>
                <a:tc>
                  <a:txBody>
                    <a:bodyPr/>
                    <a:lstStyle/>
                    <a:p>
                      <a:pPr algn="l" fontAlgn="t"/>
                      <a:r>
                        <a:rPr lang="en-US" sz="1000" b="0" i="0" u="none" strike="noStrike" dirty="0">
                          <a:effectLst/>
                          <a:latin typeface="+mn-lt"/>
                        </a:rPr>
                        <a:t>Initial producibility and manufacturability assessment of preferred systems concepts completed.  Results considered in selection of preferred design concepts and reflected in Acquisition Strategy key components/ technologies. </a:t>
                      </a:r>
                    </a:p>
                  </a:txBody>
                  <a:tcPr marL="45720" marR="9525" marT="9525"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Inputs</a:t>
                      </a:r>
                      <a:endParaRPr lang="en-US" sz="1200" u="none" strike="noStrike" kern="1200" dirty="0">
                        <a:solidFill>
                          <a:schemeClr val="tx1"/>
                        </a:solidFill>
                        <a:effectLst/>
                        <a:latin typeface="+mn-lt"/>
                        <a:ea typeface="+mn-ea"/>
                        <a:cs typeface="+mn-cs"/>
                      </a:endParaRPr>
                    </a:p>
                  </a:txBody>
                  <a:tcPr marL="45720"/>
                </a:tc>
                <a:tc>
                  <a:txBody>
                    <a:bodyPr/>
                    <a:lstStyle/>
                    <a:p>
                      <a:pPr algn="l" fontAlgn="t"/>
                      <a:r>
                        <a:rPr lang="en-US" sz="1000" b="0" i="0" u="none" strike="noStrike" dirty="0">
                          <a:solidFill>
                            <a:srgbClr val="FF0000"/>
                          </a:solidFill>
                          <a:effectLst/>
                          <a:latin typeface="+mn-lt"/>
                        </a:rPr>
                        <a:t>Survey possible materials and process capabilities.                               </a:t>
                      </a:r>
                      <a:r>
                        <a:rPr lang="en-US" sz="1000" b="0" i="0" u="none" strike="noStrike" dirty="0">
                          <a:solidFill>
                            <a:srgbClr val="008000"/>
                          </a:solidFill>
                          <a:effectLst/>
                          <a:latin typeface="+mn-lt"/>
                        </a:rPr>
                        <a:t>Investigate potential industrial bases sources.                                 </a:t>
                      </a:r>
                      <a:r>
                        <a:rPr lang="en-US" sz="1000" b="0" i="0" u="none" strike="noStrike" dirty="0">
                          <a:solidFill>
                            <a:srgbClr val="800080"/>
                          </a:solidFill>
                          <a:effectLst/>
                          <a:latin typeface="+mn-lt"/>
                        </a:rPr>
                        <a:t>Producibility program guidance and process instructions available as directives and reference material.</a:t>
                      </a:r>
                      <a:endParaRPr lang="en-US" sz="1000" b="0" i="0" u="none" strike="noStrike" dirty="0">
                        <a:solidFill>
                          <a:srgbClr val="FF0000"/>
                        </a:solidFill>
                        <a:effectLst/>
                        <a:latin typeface="+mn-lt"/>
                      </a:endParaRPr>
                    </a:p>
                  </a:txBody>
                  <a:tcPr marL="45720" marR="0" marT="0" marB="0"/>
                </a:tc>
                <a:tc>
                  <a:txBody>
                    <a:bodyPr/>
                    <a:lstStyle/>
                    <a:p>
                      <a:pPr algn="l" fontAlgn="t"/>
                      <a:r>
                        <a:rPr lang="en-US" sz="1000" b="0" i="0" u="none" strike="noStrike">
                          <a:solidFill>
                            <a:srgbClr val="333399"/>
                          </a:solidFill>
                          <a:effectLst/>
                          <a:latin typeface="+mn-lt"/>
                        </a:rPr>
                        <a:t>Possible materials/process capabilities and limitations identified</a:t>
                      </a:r>
                      <a:r>
                        <a:rPr lang="en-US" sz="1000" b="0" i="0" u="none" strike="noStrike">
                          <a:solidFill>
                            <a:srgbClr val="FF0000"/>
                          </a:solidFill>
                          <a:effectLst/>
                          <a:latin typeface="+mn-lt"/>
                        </a:rPr>
                        <a:t>.                 Identify potential </a:t>
                      </a:r>
                      <a:r>
                        <a:rPr lang="en-US" sz="1000" b="0" i="0" u="none" strike="sngStrike">
                          <a:solidFill>
                            <a:srgbClr val="FF0000"/>
                          </a:solidFill>
                          <a:effectLst/>
                          <a:latin typeface="+mn-lt"/>
                        </a:rPr>
                        <a:t>Possible</a:t>
                      </a:r>
                      <a:r>
                        <a:rPr lang="en-US" sz="1000" b="0" i="0" u="none" strike="noStrike">
                          <a:solidFill>
                            <a:srgbClr val="FF0000"/>
                          </a:solidFill>
                          <a:effectLst/>
                          <a:latin typeface="+mn-lt"/>
                        </a:rPr>
                        <a:t> materials, processes, capabilities, and limitations.</a:t>
                      </a:r>
                      <a:r>
                        <a:rPr lang="en-US" sz="1000" b="0" i="0" u="none" strike="sngStrike">
                          <a:solidFill>
                            <a:srgbClr val="FF0000"/>
                          </a:solidFill>
                          <a:effectLst/>
                          <a:latin typeface="+mn-lt"/>
                        </a:rPr>
                        <a:t> identified</a:t>
                      </a:r>
                      <a:r>
                        <a:rPr lang="en-US" sz="1000" b="0" i="0" u="none" strike="noStrike">
                          <a:solidFill>
                            <a:srgbClr val="FF0000"/>
                          </a:solidFill>
                          <a:effectLst/>
                          <a:latin typeface="+mn-lt"/>
                        </a:rPr>
                        <a:t>.                                        </a:t>
                      </a:r>
                      <a:r>
                        <a:rPr lang="en-US" sz="1000" b="0" i="0" u="none" strike="noStrike">
                          <a:solidFill>
                            <a:srgbClr val="800080"/>
                          </a:solidFill>
                          <a:effectLst/>
                          <a:latin typeface="+mn-lt"/>
                        </a:rPr>
                        <a:t>Possible materials/process capabilities and limitations identified.</a:t>
                      </a:r>
                      <a:endParaRPr lang="en-US" sz="1000" b="0" i="0" u="none" strike="noStrike">
                        <a:solidFill>
                          <a:srgbClr val="FF0000"/>
                        </a:solidFill>
                        <a:effectLst/>
                        <a:latin typeface="+mn-lt"/>
                      </a:endParaRPr>
                    </a:p>
                  </a:txBody>
                  <a:tcPr marL="45720" marR="0" marT="0" marB="0"/>
                </a:tc>
                <a:tc>
                  <a:txBody>
                    <a:bodyPr/>
                    <a:lstStyle/>
                    <a:p>
                      <a:pPr algn="l" fontAlgn="t"/>
                      <a:r>
                        <a:rPr lang="en-US" sz="1000" b="0" i="0" u="none" strike="noStrike" dirty="0">
                          <a:effectLst/>
                          <a:latin typeface="+mn-lt"/>
                        </a:rPr>
                        <a:t>Relevant materials/processes evaluated for manufacturability using experiments/models.                     </a:t>
                      </a:r>
                      <a:r>
                        <a:rPr lang="en-US" sz="1000" b="0" i="0" u="none" strike="noStrike" dirty="0">
                          <a:solidFill>
                            <a:srgbClr val="FF0000"/>
                          </a:solidFill>
                          <a:effectLst/>
                          <a:latin typeface="+mn-lt"/>
                        </a:rPr>
                        <a:t>Relevant materials and processes evaluated for </a:t>
                      </a:r>
                      <a:r>
                        <a:rPr lang="en-US" sz="1000" b="0" i="0" u="none" strike="sngStrike" dirty="0">
                          <a:solidFill>
                            <a:srgbClr val="FF0000"/>
                          </a:solidFill>
                          <a:effectLst/>
                          <a:latin typeface="+mn-lt"/>
                        </a:rPr>
                        <a:t>manufacturability</a:t>
                      </a:r>
                      <a:r>
                        <a:rPr lang="en-US" sz="1000" b="0" i="0" u="none" strike="noStrike" dirty="0">
                          <a:solidFill>
                            <a:srgbClr val="FF0000"/>
                          </a:solidFill>
                          <a:effectLst/>
                          <a:latin typeface="+mn-lt"/>
                        </a:rPr>
                        <a:t> producibility using experiments, models and simulations.</a:t>
                      </a:r>
                      <a:endParaRPr lang="en-US" sz="1000" b="0" i="0" u="none" strike="noStrike" dirty="0">
                        <a:effectLst/>
                        <a:latin typeface="+mn-lt"/>
                      </a:endParaRPr>
                    </a:p>
                  </a:txBody>
                  <a:tcPr marL="45720" marR="0" marT="0" marB="0"/>
                </a:tc>
                <a:tc>
                  <a:txBody>
                    <a:bodyPr/>
                    <a:lstStyle/>
                    <a:p>
                      <a:endParaRPr lang="en-US" dirty="0">
                        <a:latin typeface="+mn-lt"/>
                      </a:endParaRPr>
                    </a:p>
                  </a:txBody>
                  <a:tcPr marL="45720"/>
                </a:tc>
              </a:tr>
              <a:tr h="37084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kern="1200" dirty="0" smtClean="0">
                          <a:solidFill>
                            <a:schemeClr val="tx1"/>
                          </a:solidFill>
                          <a:effectLst/>
                          <a:latin typeface="+mn-lt"/>
                          <a:ea typeface="+mn-ea"/>
                          <a:cs typeface="+mn-cs"/>
                        </a:rPr>
                        <a:t>Proposed</a:t>
                      </a:r>
                    </a:p>
                  </a:txBody>
                  <a:tcPr marL="45720" marR="0" marT="0" marB="0"/>
                </a:tc>
                <a:tc>
                  <a:txBody>
                    <a:bodyPr/>
                    <a:lstStyle/>
                    <a:p>
                      <a:pPr marL="0" algn="l" defTabSz="914400" rtl="0" eaLnBrk="1" fontAlgn="t" latinLnBrk="0" hangingPunct="1"/>
                      <a:r>
                        <a:rPr lang="en-US" sz="1000" b="0" i="0" u="none" strike="noStrike" kern="1200" dirty="0">
                          <a:solidFill>
                            <a:schemeClr val="tx1"/>
                          </a:solidFill>
                          <a:effectLst/>
                          <a:latin typeface="+mn-lt"/>
                          <a:ea typeface="+mn-ea"/>
                          <a:cs typeface="+mn-cs"/>
                        </a:rPr>
                        <a:t>Survey possible materials and process capabilities conducted</a:t>
                      </a:r>
                      <a:r>
                        <a:rPr lang="en-US" sz="1000" b="0" i="0" u="none" strike="noStrike" kern="1200" dirty="0" smtClean="0">
                          <a:solidFill>
                            <a:schemeClr val="tx1"/>
                          </a:solidFill>
                          <a:effectLst/>
                          <a:latin typeface="+mn-lt"/>
                          <a:ea typeface="+mn-ea"/>
                          <a:cs typeface="+mn-cs"/>
                        </a:rPr>
                        <a:t>.                                                         </a:t>
                      </a:r>
                      <a:endParaRPr lang="en-US" sz="1000" b="0" i="0" u="none" strike="noStrike" kern="1200" dirty="0">
                        <a:solidFill>
                          <a:schemeClr val="tx1"/>
                        </a:solidFill>
                        <a:effectLst/>
                        <a:latin typeface="+mn-lt"/>
                        <a:ea typeface="+mn-ea"/>
                        <a:cs typeface="+mn-cs"/>
                      </a:endParaRPr>
                    </a:p>
                  </a:txBody>
                  <a:tcPr marL="45720" marR="0" marT="0" marB="0"/>
                </a:tc>
                <a:tc>
                  <a:txBody>
                    <a:bodyPr/>
                    <a:lstStyle/>
                    <a:p>
                      <a:pPr algn="l" fontAlgn="t"/>
                      <a:r>
                        <a:rPr lang="en-US" sz="1000" b="0" i="0" u="none" strike="noStrike" dirty="0">
                          <a:effectLst/>
                          <a:latin typeface="+mn-lt"/>
                        </a:rPr>
                        <a:t>Identify potential materials, processes, capabilities, and limitations.</a:t>
                      </a:r>
                    </a:p>
                  </a:txBody>
                  <a:tcPr marL="45720" marR="0" marT="0" marB="0"/>
                </a:tc>
                <a:tc>
                  <a:txBody>
                    <a:bodyPr/>
                    <a:lstStyle/>
                    <a:p>
                      <a:pPr algn="l" fontAlgn="t"/>
                      <a:r>
                        <a:rPr lang="en-US" sz="1000" b="0" i="0" u="none" strike="noStrike">
                          <a:effectLst/>
                          <a:latin typeface="+mn-lt"/>
                        </a:rPr>
                        <a:t>Relevant materials and processes evaluated for producibility using experiments, models and simulations.</a:t>
                      </a:r>
                    </a:p>
                  </a:txBody>
                  <a:tcPr marL="45720" marR="0" marT="0" marB="0"/>
                </a:tc>
                <a:tc>
                  <a:txBody>
                    <a:bodyPr/>
                    <a:lstStyle/>
                    <a:p>
                      <a:pPr algn="l" fontAlgn="t"/>
                      <a:r>
                        <a:rPr lang="en-US" sz="1000" b="0" i="0" u="none" strike="noStrike" dirty="0" smtClean="0">
                          <a:effectLst/>
                          <a:latin typeface="+mn-lt"/>
                        </a:rPr>
                        <a:t>No change</a:t>
                      </a:r>
                      <a:endParaRPr lang="en-US" sz="1000" b="0" i="0" u="none" strike="noStrike" dirty="0">
                        <a:effectLst/>
                        <a:latin typeface="+mn-lt"/>
                      </a:endParaRPr>
                    </a:p>
                  </a:txBody>
                  <a:tcPr marL="45720" marR="0" marT="0" marB="0"/>
                </a:tc>
              </a:tr>
              <a:tr h="370840">
                <a:tc>
                  <a:txBody>
                    <a:bodyPr/>
                    <a:lstStyle/>
                    <a:p>
                      <a:pPr marL="0" algn="l" defTabSz="914400" rtl="0" eaLnBrk="1" fontAlgn="t" latinLnBrk="0" hangingPunct="1"/>
                      <a:r>
                        <a:rPr lang="en-US" sz="1200" u="none" strike="noStrike" kern="1200" dirty="0" smtClean="0">
                          <a:solidFill>
                            <a:schemeClr val="tx1"/>
                          </a:solidFill>
                          <a:effectLst/>
                          <a:latin typeface="+mn-lt"/>
                          <a:ea typeface="+mn-ea"/>
                          <a:cs typeface="+mn-cs"/>
                        </a:rPr>
                        <a:t>Team Input</a:t>
                      </a:r>
                      <a:endParaRPr lang="en-US" sz="1200" u="none" strike="noStrike" kern="1200" dirty="0">
                        <a:solidFill>
                          <a:schemeClr val="tx1"/>
                        </a:solidFill>
                        <a:effectLst/>
                        <a:latin typeface="+mn-lt"/>
                        <a:ea typeface="+mn-ea"/>
                        <a:cs typeface="+mn-cs"/>
                      </a:endParaRPr>
                    </a:p>
                  </a:txBody>
                  <a:tcPr marL="45720"/>
                </a:tc>
                <a:tc>
                  <a:txBody>
                    <a:bodyPr/>
                    <a:lstStyle/>
                    <a:p>
                      <a:endParaRPr lang="en-US" dirty="0">
                        <a:latin typeface="+mn-lt"/>
                      </a:endParaRPr>
                    </a:p>
                  </a:txBody>
                  <a:tcPr marL="45720"/>
                </a:tc>
                <a:tc>
                  <a:txBody>
                    <a:bodyPr/>
                    <a:lstStyle/>
                    <a:p>
                      <a:endParaRPr lang="en-US">
                        <a:latin typeface="+mn-lt"/>
                      </a:endParaRPr>
                    </a:p>
                  </a:txBody>
                  <a:tcPr marL="45720"/>
                </a:tc>
                <a:tc>
                  <a:txBody>
                    <a:bodyPr/>
                    <a:lstStyle/>
                    <a:p>
                      <a:endParaRPr lang="en-US">
                        <a:latin typeface="+mn-lt"/>
                      </a:endParaRPr>
                    </a:p>
                  </a:txBody>
                  <a:tcPr marL="45720"/>
                </a:tc>
                <a:tc>
                  <a:txBody>
                    <a:bodyPr/>
                    <a:lstStyle/>
                    <a:p>
                      <a:endParaRPr lang="en-US" dirty="0">
                        <a:latin typeface="+mn-lt"/>
                      </a:endParaRPr>
                    </a:p>
                  </a:txBody>
                  <a:tcPr marL="45720"/>
                </a:tc>
              </a:tr>
            </a:tbl>
          </a:graphicData>
        </a:graphic>
      </p:graphicFrame>
      <p:sp>
        <p:nvSpPr>
          <p:cNvPr id="3" name="Slide Number Placeholder 2"/>
          <p:cNvSpPr>
            <a:spLocks noGrp="1"/>
          </p:cNvSpPr>
          <p:nvPr>
            <p:ph type="sldNum" sz="quarter" idx="12"/>
          </p:nvPr>
        </p:nvSpPr>
        <p:spPr/>
        <p:txBody>
          <a:bodyPr/>
          <a:lstStyle/>
          <a:p>
            <a:fld id="{CA894AE4-F01B-466A-B6D9-CBB21216D2B9}" type="slidenum">
              <a:rPr lang="en-US" smtClean="0"/>
              <a:t>9</a:t>
            </a:fld>
            <a:endParaRPr lang="en-US"/>
          </a:p>
        </p:txBody>
      </p:sp>
    </p:spTree>
    <p:extLst>
      <p:ext uri="{BB962C8B-B14F-4D97-AF65-F5344CB8AC3E}">
        <p14:creationId xmlns:p14="http://schemas.microsoft.com/office/powerpoint/2010/main" val="744999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5040</Words>
  <Application>Microsoft Office PowerPoint</Application>
  <PresentationFormat>On-screen Show (4:3)</PresentationFormat>
  <Paragraphs>580</Paragraphs>
  <Slides>29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[Team Name] (e.g. ESH)</vt:lpstr>
      <vt:lpstr>Team Members</vt:lpstr>
      <vt:lpstr>Feedback on Proposed Matrix Change Environmental, Safety, and Health</vt:lpstr>
      <vt:lpstr>Feedback on Proposed Matrix Change MRL 1-3 Additional Criteria</vt:lpstr>
      <vt:lpstr>Summary</vt:lpstr>
      <vt:lpstr>Below are Slides for your Team</vt:lpstr>
      <vt:lpstr>A.1 Industrial Base</vt:lpstr>
      <vt:lpstr>A.2 Manufacturing Technology Development</vt:lpstr>
      <vt:lpstr>B.1 Producibility Program</vt:lpstr>
      <vt:lpstr>B.2 Design Maturity</vt:lpstr>
      <vt:lpstr>B.2 Design Maturity (cont.)</vt:lpstr>
      <vt:lpstr>C.1 Production Cost Knowledge (Cost modeling)</vt:lpstr>
      <vt:lpstr>C.2 Cost Analysis</vt:lpstr>
      <vt:lpstr>C.3 Manufacturing Investment Budget</vt:lpstr>
      <vt:lpstr>D.1 Maturity</vt:lpstr>
      <vt:lpstr>D.2 Availability</vt:lpstr>
      <vt:lpstr>D.3 Supply Chain Management</vt:lpstr>
      <vt:lpstr>D.4 Special Handling </vt:lpstr>
      <vt:lpstr>E.1 Modeling &amp; Simulation (Product &amp; Process)</vt:lpstr>
      <vt:lpstr>E.2 Manufacturing Process Maturity</vt:lpstr>
      <vt:lpstr>E.3 Process Yields and Rates</vt:lpstr>
      <vt:lpstr>F.1 Quality Management</vt:lpstr>
      <vt:lpstr>F.2 Product Quality</vt:lpstr>
      <vt:lpstr>F.3 Supplier Quality Management</vt:lpstr>
      <vt:lpstr>G.1 Manufacturing Workforce (Engineering &amp; Production)</vt:lpstr>
      <vt:lpstr>H.1 Tooling / Special Test and Inspection Equipment (STE/SIE)</vt:lpstr>
      <vt:lpstr>H.2  Facilities</vt:lpstr>
      <vt:lpstr>I.1 Manufacturing Planning &amp; Scheduling</vt:lpstr>
      <vt:lpstr>I.2 Materials Planning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(e.g. S&amp;T, Limited Prod., Sustainment, Industry)</dc:title>
  <dc:creator>gary stanley</dc:creator>
  <cp:lastModifiedBy>APT</cp:lastModifiedBy>
  <cp:revision>29</cp:revision>
  <dcterms:created xsi:type="dcterms:W3CDTF">2015-08-06T14:30:24Z</dcterms:created>
  <dcterms:modified xsi:type="dcterms:W3CDTF">2016-09-14T21:45:44Z</dcterms:modified>
</cp:coreProperties>
</file>